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36"/>
  </p:notesMasterIdLst>
  <p:sldIdLst>
    <p:sldId id="446" r:id="rId2"/>
    <p:sldId id="463" r:id="rId3"/>
    <p:sldId id="492" r:id="rId4"/>
    <p:sldId id="258" r:id="rId5"/>
    <p:sldId id="484" r:id="rId6"/>
    <p:sldId id="501" r:id="rId7"/>
    <p:sldId id="259" r:id="rId8"/>
    <p:sldId id="487" r:id="rId9"/>
    <p:sldId id="488" r:id="rId10"/>
    <p:sldId id="489" r:id="rId11"/>
    <p:sldId id="490" r:id="rId12"/>
    <p:sldId id="491" r:id="rId13"/>
    <p:sldId id="493" r:id="rId14"/>
    <p:sldId id="494" r:id="rId15"/>
    <p:sldId id="495" r:id="rId16"/>
    <p:sldId id="496" r:id="rId17"/>
    <p:sldId id="497" r:id="rId18"/>
    <p:sldId id="498" r:id="rId19"/>
    <p:sldId id="499" r:id="rId20"/>
    <p:sldId id="500" r:id="rId21"/>
    <p:sldId id="502" r:id="rId22"/>
    <p:sldId id="503" r:id="rId23"/>
    <p:sldId id="504" r:id="rId24"/>
    <p:sldId id="482" r:id="rId25"/>
    <p:sldId id="523" r:id="rId26"/>
    <p:sldId id="524" r:id="rId27"/>
    <p:sldId id="525" r:id="rId28"/>
    <p:sldId id="526" r:id="rId29"/>
    <p:sldId id="516" r:id="rId30"/>
    <p:sldId id="263" r:id="rId31"/>
    <p:sldId id="275" r:id="rId32"/>
    <p:sldId id="522" r:id="rId33"/>
    <p:sldId id="505" r:id="rId34"/>
    <p:sldId id="521" r:id="rId35"/>
  </p:sldIdLst>
  <p:sldSz cx="18288000" cy="10287000"/>
  <p:notesSz cx="18288000" cy="10287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1"/>
    <p:restoredTop sz="94679"/>
  </p:normalViewPr>
  <p:slideViewPr>
    <p:cSldViewPr>
      <p:cViewPr varScale="1">
        <p:scale>
          <a:sx n="105" d="100"/>
          <a:sy n="105" d="100"/>
        </p:scale>
        <p:origin x="256" y="21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F84678AE-7CEA-7A4B-B8EB-EFBE3EFDC087}" type="datetimeFigureOut">
              <a:rPr lang="en-US" smtClean="0"/>
              <a:t>4/18/23</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BEDF5E6D-A7B6-0A44-8352-BB5A99C1FAE6}" type="slidenum">
              <a:rPr lang="en-US" smtClean="0"/>
              <a:t>‹#›</a:t>
            </a:fld>
            <a:endParaRPr lang="en-US"/>
          </a:p>
        </p:txBody>
      </p:sp>
    </p:spTree>
    <p:extLst>
      <p:ext uri="{BB962C8B-B14F-4D97-AF65-F5344CB8AC3E}">
        <p14:creationId xmlns:p14="http://schemas.microsoft.com/office/powerpoint/2010/main" val="2125747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2</a:t>
            </a:fld>
            <a:endParaRPr lang="en-GB"/>
          </a:p>
        </p:txBody>
      </p:sp>
    </p:spTree>
    <p:extLst>
      <p:ext uri="{BB962C8B-B14F-4D97-AF65-F5344CB8AC3E}">
        <p14:creationId xmlns:p14="http://schemas.microsoft.com/office/powerpoint/2010/main" val="2136135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7a7a56d4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17a7a56d43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996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4762"/>
            <a:ext cx="18288000" cy="7805738"/>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215002" y="2173721"/>
            <a:ext cx="15858000" cy="4456577"/>
          </a:xfrm>
        </p:spPr>
        <p:txBody>
          <a:bodyPr/>
          <a:lstStyle>
            <a:lvl1pPr>
              <a:defRPr sz="8100"/>
            </a:lvl1pPr>
          </a:lstStyle>
          <a:p>
            <a:r>
              <a:rPr lang="en-GB"/>
              <a:t>Click to edit Master title style</a:t>
            </a:r>
            <a:endParaRPr lang="en-US" dirty="0"/>
          </a:p>
        </p:txBody>
      </p:sp>
      <p:sp>
        <p:nvSpPr>
          <p:cNvPr id="3" name="Subtitle 2"/>
          <p:cNvSpPr>
            <a:spLocks noGrp="1"/>
          </p:cNvSpPr>
          <p:nvPr>
            <p:ph type="subTitle" idx="1"/>
          </p:nvPr>
        </p:nvSpPr>
        <p:spPr>
          <a:xfrm>
            <a:off x="1215002" y="7921270"/>
            <a:ext cx="15858000" cy="652461"/>
          </a:xfrm>
        </p:spPr>
        <p:txBody>
          <a:bodyPr anchor="t"/>
          <a:lstStyle>
            <a:lvl1pPr marL="0" indent="0" algn="l">
              <a:buNone/>
              <a:defRPr>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4/18/23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42958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5000" y="7200900"/>
            <a:ext cx="15842127" cy="850107"/>
          </a:xfrm>
        </p:spPr>
        <p:txBody>
          <a:bodyPr anchor="b">
            <a:normAutofit/>
          </a:bodyPr>
          <a:lstStyle>
            <a:lvl1pPr algn="l">
              <a:defRPr sz="3600" b="0"/>
            </a:lvl1pPr>
          </a:lstStyle>
          <a:p>
            <a:r>
              <a:rPr lang="en-GB"/>
              <a:t>Click to edit Master title style</a:t>
            </a:r>
            <a:endParaRPr lang="en-US" dirty="0"/>
          </a:p>
        </p:txBody>
      </p:sp>
      <p:sp>
        <p:nvSpPr>
          <p:cNvPr id="15" name="Picture Placeholder 14"/>
          <p:cNvSpPr>
            <a:spLocks noGrp="1" noChangeAspect="1"/>
          </p:cNvSpPr>
          <p:nvPr>
            <p:ph type="pic" sz="quarter" idx="13"/>
          </p:nvPr>
        </p:nvSpPr>
        <p:spPr bwMode="auto">
          <a:xfrm>
            <a:off x="0" y="0"/>
            <a:ext cx="18288000" cy="72009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2400"/>
            </a:lvl1pPr>
          </a:lstStyle>
          <a:p>
            <a:r>
              <a:rPr lang="en-GB"/>
              <a:t>Click icon to add picture</a:t>
            </a:r>
            <a:endParaRPr lang="en-US" dirty="0"/>
          </a:p>
        </p:txBody>
      </p:sp>
      <p:sp>
        <p:nvSpPr>
          <p:cNvPr id="4" name="Text Placeholder 3"/>
          <p:cNvSpPr>
            <a:spLocks noGrp="1"/>
          </p:cNvSpPr>
          <p:nvPr>
            <p:ph type="body" sz="half" idx="2"/>
          </p:nvPr>
        </p:nvSpPr>
        <p:spPr>
          <a:xfrm>
            <a:off x="1215000" y="8051007"/>
            <a:ext cx="15842127"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687005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947546" y="1622184"/>
            <a:ext cx="9498624" cy="485878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276478" y="1857753"/>
            <a:ext cx="8840760" cy="3968868"/>
          </a:xfrm>
        </p:spPr>
        <p:txBody>
          <a:bodyPr anchor="b"/>
          <a:lstStyle>
            <a:lvl1pPr algn="l">
              <a:defRPr sz="6300" b="1" cap="none"/>
            </a:lvl1pPr>
          </a:lstStyle>
          <a:p>
            <a:r>
              <a:rPr lang="en-GB"/>
              <a:t>Click to edit Master title style</a:t>
            </a:r>
            <a:endParaRPr lang="en-US" dirty="0"/>
          </a:p>
        </p:txBody>
      </p:sp>
      <p:sp>
        <p:nvSpPr>
          <p:cNvPr id="3" name="Text Placeholder 2"/>
          <p:cNvSpPr>
            <a:spLocks noGrp="1"/>
          </p:cNvSpPr>
          <p:nvPr>
            <p:ph type="body" idx="1"/>
          </p:nvPr>
        </p:nvSpPr>
        <p:spPr>
          <a:xfrm>
            <a:off x="1279785" y="6665521"/>
            <a:ext cx="8837454" cy="1069862"/>
          </a:xfrm>
        </p:spPr>
        <p:txBody>
          <a:bodyPr anchor="t">
            <a:no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11361964" y="1622185"/>
            <a:ext cx="5715002" cy="6113198"/>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4/18/23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98693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711327" y="3429878"/>
            <a:ext cx="7342673" cy="375595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2035634" y="3653936"/>
            <a:ext cx="6573782" cy="3011684"/>
          </a:xfrm>
        </p:spPr>
        <p:txBody>
          <a:bodyPr/>
          <a:lstStyle>
            <a:lvl1pPr>
              <a:defRPr sz="4800"/>
            </a:lvl1pPr>
          </a:lstStyle>
          <a:p>
            <a:r>
              <a:rPr lang="en-GB"/>
              <a:t>Click to edit Master title style</a:t>
            </a:r>
            <a:endParaRPr lang="en-US" dirty="0"/>
          </a:p>
        </p:txBody>
      </p:sp>
      <p:sp>
        <p:nvSpPr>
          <p:cNvPr id="6" name="Text Placeholder 5"/>
          <p:cNvSpPr>
            <a:spLocks noGrp="1"/>
          </p:cNvSpPr>
          <p:nvPr>
            <p:ph type="body" sz="quarter" idx="16"/>
          </p:nvPr>
        </p:nvSpPr>
        <p:spPr>
          <a:xfrm>
            <a:off x="9234000" y="3429001"/>
            <a:ext cx="7320450" cy="3443288"/>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1D8BD707-D9CF-40AE-B4C6-C98DA3205C09}" type="datetimeFigureOut">
              <a:rPr lang="en-US" smtClean="0"/>
              <a:t>4/18/23</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55875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4/18/23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763227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11504477" y="669134"/>
            <a:ext cx="6783524" cy="8122443"/>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12275311" y="879257"/>
            <a:ext cx="3742187" cy="770219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15002" y="669134"/>
            <a:ext cx="9917310" cy="812244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4/18/23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875012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384049" y="397765"/>
            <a:ext cx="17524574" cy="949865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27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685799" y="1371600"/>
            <a:ext cx="11201402" cy="2359152"/>
          </a:xfrm>
        </p:spPr>
        <p:txBody>
          <a:bodyPr rtlCol="0"/>
          <a:lstStyle>
            <a:lvl1pPr>
              <a:lnSpc>
                <a:spcPts val="69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685800" y="3810000"/>
            <a:ext cx="9886950" cy="5105400"/>
          </a:xfrm>
          <a:prstGeom prst="rect">
            <a:avLst/>
          </a:prstGeom>
        </p:spPr>
        <p:txBody>
          <a:bodyPr rtlCol="0"/>
          <a:lstStyle>
            <a:lvl1pPr marL="514350" indent="-514350">
              <a:lnSpc>
                <a:spcPts val="4500"/>
              </a:lnSpc>
              <a:spcBef>
                <a:spcPts val="0"/>
              </a:spcBef>
              <a:buFont typeface="+mj-lt"/>
              <a:buAutoNum type="arabicPeriod"/>
              <a:defRPr sz="2700"/>
            </a:lvl1pPr>
            <a:lvl2pPr marL="685800" indent="0">
              <a:buNone/>
              <a:defRPr sz="3600"/>
            </a:lvl2pPr>
            <a:lvl3pPr marL="1371600" indent="0">
              <a:buNone/>
              <a:defRPr sz="3600"/>
            </a:lvl3pPr>
            <a:lvl4pPr marL="2057400" indent="0">
              <a:buNone/>
              <a:defRPr sz="3600"/>
            </a:lvl4pPr>
            <a:lvl5pPr marL="2743200" indent="0">
              <a:buNone/>
              <a:defRPr sz="36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12172950" y="2076450"/>
            <a:ext cx="5116068" cy="6858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390409943"/>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8288000" cy="10287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685800" y="6775704"/>
            <a:ext cx="9872331" cy="2057400"/>
          </a:xfrm>
        </p:spPr>
        <p:txBody>
          <a:bodyPr rtlCol="0">
            <a:normAutofit/>
          </a:bodyPr>
          <a:lstStyle>
            <a:lvl1pPr>
              <a:lnSpc>
                <a:spcPts val="6900"/>
              </a:lnSpc>
              <a:defRPr sz="54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4107358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3"/>
        <p:cNvGrpSpPr/>
        <p:nvPr/>
      </p:nvGrpSpPr>
      <p:grpSpPr>
        <a:xfrm>
          <a:off x="0" y="0"/>
          <a:ext cx="0" cy="0"/>
          <a:chOff x="0" y="0"/>
          <a:chExt cx="0" cy="0"/>
        </a:xfrm>
      </p:grpSpPr>
      <p:sp>
        <p:nvSpPr>
          <p:cNvPr id="14" name="Google Shape;14;p6"/>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6"/>
          <p:cNvSpPr txBox="1">
            <a:spLocks noGrp="1"/>
          </p:cNvSpPr>
          <p:nvPr>
            <p:ph type="body" idx="1"/>
          </p:nvPr>
        </p:nvSpPr>
        <p:spPr>
          <a:xfrm>
            <a:off x="623400" y="2304950"/>
            <a:ext cx="7999800" cy="6832800"/>
          </a:xfrm>
          <a:prstGeom prst="rect">
            <a:avLst/>
          </a:prstGeom>
          <a:noFill/>
          <a:ln>
            <a:noFill/>
          </a:ln>
        </p:spPr>
        <p:txBody>
          <a:bodyPr spcFirstLastPara="1" wrap="square" lIns="91425" tIns="91425" rIns="91425" bIns="91425" anchor="t" anchorCtr="0">
            <a:norm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16" name="Google Shape;16;p6"/>
          <p:cNvSpPr txBox="1">
            <a:spLocks noGrp="1"/>
          </p:cNvSpPr>
          <p:nvPr>
            <p:ph type="body" idx="2"/>
          </p:nvPr>
        </p:nvSpPr>
        <p:spPr>
          <a:xfrm>
            <a:off x="9664800" y="2304950"/>
            <a:ext cx="7999800" cy="6832800"/>
          </a:xfrm>
          <a:prstGeom prst="rect">
            <a:avLst/>
          </a:prstGeom>
          <a:noFill/>
          <a:ln>
            <a:noFill/>
          </a:ln>
        </p:spPr>
        <p:txBody>
          <a:bodyPr spcFirstLastPara="1" wrap="square" lIns="91425" tIns="91425" rIns="91425" bIns="91425" anchor="t" anchorCtr="0">
            <a:normAutofit/>
          </a:bodyPr>
          <a:lstStyle>
            <a:lvl1pPr marL="914400" lvl="0" indent="-635000" algn="l">
              <a:lnSpc>
                <a:spcPct val="115000"/>
              </a:lnSpc>
              <a:spcBef>
                <a:spcPts val="0"/>
              </a:spcBef>
              <a:spcAft>
                <a:spcPts val="0"/>
              </a:spcAft>
              <a:buSzPts val="1400"/>
              <a:buChar char="●"/>
              <a:defRPr sz="2800"/>
            </a:lvl1pPr>
            <a:lvl2pPr marL="1828800" lvl="1" indent="-609600" algn="l">
              <a:lnSpc>
                <a:spcPct val="115000"/>
              </a:lnSpc>
              <a:spcBef>
                <a:spcPts val="0"/>
              </a:spcBef>
              <a:spcAft>
                <a:spcPts val="0"/>
              </a:spcAft>
              <a:buSzPts val="1200"/>
              <a:buChar char="○"/>
              <a:defRPr sz="2400"/>
            </a:lvl2pPr>
            <a:lvl3pPr marL="2743200" lvl="2" indent="-609600" algn="l">
              <a:lnSpc>
                <a:spcPct val="115000"/>
              </a:lnSpc>
              <a:spcBef>
                <a:spcPts val="0"/>
              </a:spcBef>
              <a:spcAft>
                <a:spcPts val="0"/>
              </a:spcAft>
              <a:buSzPts val="1200"/>
              <a:buChar char="■"/>
              <a:defRPr sz="2400"/>
            </a:lvl3pPr>
            <a:lvl4pPr marL="3657600" lvl="3" indent="-609600" algn="l">
              <a:lnSpc>
                <a:spcPct val="115000"/>
              </a:lnSpc>
              <a:spcBef>
                <a:spcPts val="0"/>
              </a:spcBef>
              <a:spcAft>
                <a:spcPts val="0"/>
              </a:spcAft>
              <a:buSzPts val="1200"/>
              <a:buChar char="●"/>
              <a:defRPr sz="2400"/>
            </a:lvl4pPr>
            <a:lvl5pPr marL="4572000" lvl="4" indent="-609600" algn="l">
              <a:lnSpc>
                <a:spcPct val="115000"/>
              </a:lnSpc>
              <a:spcBef>
                <a:spcPts val="0"/>
              </a:spcBef>
              <a:spcAft>
                <a:spcPts val="0"/>
              </a:spcAft>
              <a:buSzPts val="1200"/>
              <a:buChar char="○"/>
              <a:defRPr sz="2400"/>
            </a:lvl5pPr>
            <a:lvl6pPr marL="5486400" lvl="5" indent="-609600" algn="l">
              <a:lnSpc>
                <a:spcPct val="115000"/>
              </a:lnSpc>
              <a:spcBef>
                <a:spcPts val="0"/>
              </a:spcBef>
              <a:spcAft>
                <a:spcPts val="0"/>
              </a:spcAft>
              <a:buSzPts val="1200"/>
              <a:buChar char="■"/>
              <a:defRPr sz="2400"/>
            </a:lvl6pPr>
            <a:lvl7pPr marL="6400800" lvl="6" indent="-609600" algn="l">
              <a:lnSpc>
                <a:spcPct val="115000"/>
              </a:lnSpc>
              <a:spcBef>
                <a:spcPts val="0"/>
              </a:spcBef>
              <a:spcAft>
                <a:spcPts val="0"/>
              </a:spcAft>
              <a:buSzPts val="1200"/>
              <a:buChar char="●"/>
              <a:defRPr sz="2400"/>
            </a:lvl7pPr>
            <a:lvl8pPr marL="7315200" lvl="7" indent="-609600" algn="l">
              <a:lnSpc>
                <a:spcPct val="115000"/>
              </a:lnSpc>
              <a:spcBef>
                <a:spcPts val="0"/>
              </a:spcBef>
              <a:spcAft>
                <a:spcPts val="0"/>
              </a:spcAft>
              <a:buSzPts val="1200"/>
              <a:buChar char="○"/>
              <a:defRPr sz="2400"/>
            </a:lvl8pPr>
            <a:lvl9pPr marL="8229600" lvl="8" indent="-609600" algn="l">
              <a:lnSpc>
                <a:spcPct val="115000"/>
              </a:lnSpc>
              <a:spcBef>
                <a:spcPts val="0"/>
              </a:spcBef>
              <a:spcAft>
                <a:spcPts val="0"/>
              </a:spcAft>
              <a:buSzPts val="1200"/>
              <a:buChar char="■"/>
              <a:defRPr sz="2400"/>
            </a:lvl9pPr>
          </a:lstStyle>
          <a:p>
            <a:endParaRPr/>
          </a:p>
        </p:txBody>
      </p:sp>
      <p:sp>
        <p:nvSpPr>
          <p:cNvPr id="17" name="Google Shape;17;p6"/>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2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4127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215000" y="670782"/>
            <a:ext cx="15857997" cy="1455675"/>
          </a:xfrm>
        </p:spPr>
        <p:txBody>
          <a:bodyPr/>
          <a:lstStyle/>
          <a:p>
            <a:r>
              <a:rPr lang="en-GB"/>
              <a:t>Click to edit Master title style</a:t>
            </a:r>
            <a:endParaRPr lang="en-US" dirty="0"/>
          </a:p>
        </p:txBody>
      </p:sp>
      <p:sp>
        <p:nvSpPr>
          <p:cNvPr id="3" name="Content Placeholder 2"/>
          <p:cNvSpPr>
            <a:spLocks noGrp="1"/>
          </p:cNvSpPr>
          <p:nvPr>
            <p:ph idx="1"/>
          </p:nvPr>
        </p:nvSpPr>
        <p:spPr>
          <a:xfrm>
            <a:off x="1228068" y="3333431"/>
            <a:ext cx="15831861" cy="54547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4/18/23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413495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2"/>
            <a:ext cx="18288000" cy="7805738"/>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215000" y="4427094"/>
            <a:ext cx="15842127" cy="2203200"/>
          </a:xfrm>
        </p:spPr>
        <p:txBody>
          <a:bodyPr anchor="b"/>
          <a:lstStyle>
            <a:lvl1pPr algn="r">
              <a:defRPr sz="7200" b="1" cap="none"/>
            </a:lvl1pPr>
          </a:lstStyle>
          <a:p>
            <a:r>
              <a:rPr lang="en-GB"/>
              <a:t>Click to edit Master title style</a:t>
            </a:r>
            <a:endParaRPr lang="en-US" dirty="0"/>
          </a:p>
        </p:txBody>
      </p:sp>
      <p:sp>
        <p:nvSpPr>
          <p:cNvPr id="3" name="Text Placeholder 2"/>
          <p:cNvSpPr>
            <a:spLocks noGrp="1"/>
          </p:cNvSpPr>
          <p:nvPr>
            <p:ph type="body" idx="1"/>
          </p:nvPr>
        </p:nvSpPr>
        <p:spPr>
          <a:xfrm>
            <a:off x="1215000" y="7921802"/>
            <a:ext cx="15842127" cy="650933"/>
          </a:xfrm>
        </p:spPr>
        <p:txBody>
          <a:bodyPr anchor="t">
            <a:noAutofit/>
          </a:bodyPr>
          <a:lstStyle>
            <a:lvl1pPr marL="0" indent="0" algn="r">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4/18/23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430346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28069" y="3333431"/>
            <a:ext cx="7778810" cy="545814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81123" y="3333431"/>
            <a:ext cx="7791875" cy="545814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4/18/23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1132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222093" y="3262313"/>
            <a:ext cx="7784786" cy="864393"/>
          </a:xfrm>
        </p:spPr>
        <p:txBody>
          <a:bodyPr anchor="b">
            <a:noAutofit/>
          </a:bodyPr>
          <a:lstStyle>
            <a:lvl1pPr marL="0" indent="0" algn="ctr">
              <a:buNone/>
              <a:defRPr sz="30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222094" y="4126708"/>
            <a:ext cx="7784784" cy="466487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281123" y="3262313"/>
            <a:ext cx="7791875" cy="864393"/>
          </a:xfrm>
        </p:spPr>
        <p:txBody>
          <a:bodyPr anchor="b">
            <a:noAutofit/>
          </a:bodyPr>
          <a:lstStyle>
            <a:lvl1pPr marL="0" indent="0" algn="ctr">
              <a:buNone/>
              <a:defRPr sz="30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81123" y="4126708"/>
            <a:ext cx="7791875" cy="466487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4/18/23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378466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4/18/23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104291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4/18/23</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11821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609727" y="669131"/>
            <a:ext cx="5321300" cy="2721977"/>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609727" y="669132"/>
            <a:ext cx="5321300" cy="2427594"/>
          </a:xfrm>
        </p:spPr>
        <p:txBody>
          <a:bodyPr anchor="b"/>
          <a:lstStyle>
            <a:lvl1pPr algn="l">
              <a:defRPr sz="3000" b="1"/>
            </a:lvl1pPr>
          </a:lstStyle>
          <a:p>
            <a:r>
              <a:rPr lang="en-GB"/>
              <a:t>Click to edit Master title style</a:t>
            </a:r>
            <a:endParaRPr lang="en-US" dirty="0"/>
          </a:p>
        </p:txBody>
      </p:sp>
      <p:sp>
        <p:nvSpPr>
          <p:cNvPr id="3" name="Content Placeholder 2"/>
          <p:cNvSpPr>
            <a:spLocks noGrp="1"/>
          </p:cNvSpPr>
          <p:nvPr>
            <p:ph idx="1"/>
          </p:nvPr>
        </p:nvSpPr>
        <p:spPr>
          <a:xfrm>
            <a:off x="7283450" y="669133"/>
            <a:ext cx="9378950" cy="812244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609727" y="3391108"/>
            <a:ext cx="5321300" cy="5400467"/>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31548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22092" y="1091284"/>
            <a:ext cx="7279482" cy="2425745"/>
          </a:xfrm>
        </p:spPr>
        <p:txBody>
          <a:bodyPr anchor="b">
            <a:normAutofit/>
          </a:bodyPr>
          <a:lstStyle>
            <a:lvl1pPr algn="l">
              <a:defRPr sz="3600" b="0"/>
            </a:lvl1pPr>
          </a:lstStyle>
          <a:p>
            <a:r>
              <a:rPr lang="en-GB"/>
              <a:t>Click to edit Master title style</a:t>
            </a:r>
            <a:endParaRPr lang="en-US" dirty="0"/>
          </a:p>
        </p:txBody>
      </p:sp>
      <p:sp>
        <p:nvSpPr>
          <p:cNvPr id="9" name="Picture Placeholder 11"/>
          <p:cNvSpPr>
            <a:spLocks noGrp="1" noChangeAspect="1"/>
          </p:cNvSpPr>
          <p:nvPr>
            <p:ph type="pic" sz="quarter" idx="13"/>
          </p:nvPr>
        </p:nvSpPr>
        <p:spPr bwMode="auto">
          <a:xfrm>
            <a:off x="9147176" y="0"/>
            <a:ext cx="9140825" cy="10287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2100"/>
            </a:lvl1pPr>
          </a:lstStyle>
          <a:p>
            <a:r>
              <a:rPr lang="en-GB"/>
              <a:t>Click icon to add picture</a:t>
            </a:r>
            <a:endParaRPr lang="en-US" dirty="0"/>
          </a:p>
        </p:txBody>
      </p:sp>
      <p:sp>
        <p:nvSpPr>
          <p:cNvPr id="4" name="Text Placeholder 3"/>
          <p:cNvSpPr>
            <a:spLocks noGrp="1"/>
          </p:cNvSpPr>
          <p:nvPr>
            <p:ph type="body" sz="half" idx="2"/>
          </p:nvPr>
        </p:nvSpPr>
        <p:spPr>
          <a:xfrm>
            <a:off x="1222092" y="3517026"/>
            <a:ext cx="7279482" cy="5274548"/>
          </a:xfrm>
        </p:spPr>
        <p:txBody>
          <a:bodyPr anchor="t">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a:xfrm>
            <a:off x="5828716" y="9062044"/>
            <a:ext cx="1465319" cy="547688"/>
          </a:xfrm>
        </p:spPr>
        <p:txBody>
          <a:bodyPr/>
          <a:lstStyle/>
          <a:p>
            <a:fld id="{1D8BD707-D9CF-40AE-B4C6-C98DA3205C09}" type="datetimeFigureOut">
              <a:rPr lang="en-US" smtClean="0"/>
              <a:t>4/18/23</a:t>
            </a:fld>
            <a:endParaRPr lang="en-US"/>
          </a:p>
        </p:txBody>
      </p:sp>
      <p:sp>
        <p:nvSpPr>
          <p:cNvPr id="6" name="Footer Placeholder 5"/>
          <p:cNvSpPr>
            <a:spLocks noGrp="1"/>
          </p:cNvSpPr>
          <p:nvPr>
            <p:ph type="ftr" sz="quarter" idx="11"/>
          </p:nvPr>
        </p:nvSpPr>
        <p:spPr>
          <a:xfrm>
            <a:off x="885595" y="9062044"/>
            <a:ext cx="4943120" cy="547688"/>
          </a:xfrm>
        </p:spPr>
        <p:txBody>
          <a:bodyPr/>
          <a:lstStyle/>
          <a:p>
            <a:endParaRPr lang="en-IN"/>
          </a:p>
        </p:txBody>
      </p:sp>
      <p:sp>
        <p:nvSpPr>
          <p:cNvPr id="7" name="Slide Number Placeholder 6"/>
          <p:cNvSpPr>
            <a:spLocks noGrp="1"/>
          </p:cNvSpPr>
          <p:nvPr>
            <p:ph type="sldNum" sz="quarter" idx="12"/>
          </p:nvPr>
        </p:nvSpPr>
        <p:spPr>
          <a:xfrm>
            <a:off x="7294034" y="8873833"/>
            <a:ext cx="1593233" cy="735899"/>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767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5000" y="670782"/>
            <a:ext cx="15857997" cy="1455675"/>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1215001" y="3276602"/>
            <a:ext cx="15844928" cy="5511596"/>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677271" y="9062044"/>
            <a:ext cx="12966480" cy="547688"/>
          </a:xfrm>
          <a:prstGeom prst="rect">
            <a:avLst/>
          </a:prstGeom>
        </p:spPr>
        <p:txBody>
          <a:bodyPr vert="horz" lIns="91440" tIns="45720" rIns="91440" bIns="45720" rtlCol="0" anchor="b"/>
          <a:lstStyle>
            <a:lvl1pPr algn="l">
              <a:defRPr sz="1350">
                <a:solidFill>
                  <a:schemeClr val="tx1"/>
                </a:solidFill>
              </a:defRPr>
            </a:lvl1pPr>
          </a:lstStyle>
          <a:p>
            <a:endParaRPr lang="en-IN"/>
          </a:p>
        </p:txBody>
      </p:sp>
      <p:sp>
        <p:nvSpPr>
          <p:cNvPr id="4" name="Date Placeholder 3"/>
          <p:cNvSpPr>
            <a:spLocks noGrp="1"/>
          </p:cNvSpPr>
          <p:nvPr>
            <p:ph type="dt" sz="half" idx="2"/>
          </p:nvPr>
        </p:nvSpPr>
        <p:spPr>
          <a:xfrm>
            <a:off x="14001939" y="9062044"/>
            <a:ext cx="2015559" cy="547688"/>
          </a:xfrm>
          <a:prstGeom prst="rect">
            <a:avLst/>
          </a:prstGeom>
        </p:spPr>
        <p:txBody>
          <a:bodyPr vert="horz" lIns="91440" tIns="45720" rIns="91440" bIns="45720" rtlCol="0" anchor="b"/>
          <a:lstStyle>
            <a:lvl1pPr algn="r">
              <a:defRPr sz="1350">
                <a:solidFill>
                  <a:schemeClr val="tx1"/>
                </a:solidFill>
              </a:defRPr>
            </a:lvl1pPr>
          </a:lstStyle>
          <a:p>
            <a:fld id="{1D8BD707-D9CF-40AE-B4C6-C98DA3205C09}" type="datetimeFigureOut">
              <a:rPr lang="en-US" smtClean="0"/>
              <a:t>4/18/23</a:t>
            </a:fld>
            <a:endParaRPr lang="en-US"/>
          </a:p>
        </p:txBody>
      </p:sp>
      <p:sp>
        <p:nvSpPr>
          <p:cNvPr id="6" name="Slide Number Placeholder 5"/>
          <p:cNvSpPr>
            <a:spLocks noGrp="1"/>
          </p:cNvSpPr>
          <p:nvPr>
            <p:ph type="sldNum" sz="quarter" idx="4"/>
          </p:nvPr>
        </p:nvSpPr>
        <p:spPr>
          <a:xfrm>
            <a:off x="16017497" y="8873833"/>
            <a:ext cx="1593233" cy="735899"/>
          </a:xfrm>
          <a:prstGeom prst="rect">
            <a:avLst/>
          </a:prstGeom>
        </p:spPr>
        <p:txBody>
          <a:bodyPr vert="horz" lIns="91440" tIns="45720" rIns="91440" bIns="10800" rtlCol="0" anchor="b"/>
          <a:lstStyle>
            <a:lvl1pPr algn="r">
              <a:defRPr sz="3000">
                <a:solidFill>
                  <a:schemeClr val="accent1"/>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3695913865"/>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3" r:id="rId15"/>
    <p:sldLayoutId id="2147483684" r:id="rId16"/>
    <p:sldLayoutId id="2147483685" r:id="rId17"/>
  </p:sldLayoutIdLst>
  <p:txStyles>
    <p:titleStyle>
      <a:lvl1pPr algn="l" defTabSz="685800" rtl="0" eaLnBrk="1" latinLnBrk="0" hangingPunct="1">
        <a:spcBef>
          <a:spcPct val="0"/>
        </a:spcBef>
        <a:buNone/>
        <a:defRPr sz="6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ct val="20000"/>
        </a:spcBef>
        <a:spcAft>
          <a:spcPts val="900"/>
        </a:spcAft>
        <a:buClr>
          <a:schemeClr val="accent1"/>
        </a:buClr>
        <a:buFont typeface="Wingdings 2" charset="2"/>
        <a:buChar char=""/>
        <a:defRPr sz="2700" kern="1200">
          <a:solidFill>
            <a:schemeClr val="tx1"/>
          </a:solidFill>
          <a:latin typeface="+mn-lt"/>
          <a:ea typeface="+mn-ea"/>
          <a:cs typeface="+mn-cs"/>
        </a:defRPr>
      </a:lvl1pPr>
      <a:lvl2pPr marL="1114425" indent="-428625" algn="l" defTabSz="685800" rtl="0" eaLnBrk="1" latinLnBrk="0" hangingPunct="1">
        <a:spcBef>
          <a:spcPct val="20000"/>
        </a:spcBef>
        <a:spcAft>
          <a:spcPts val="900"/>
        </a:spcAft>
        <a:buClr>
          <a:schemeClr val="accent1"/>
        </a:buClr>
        <a:buFont typeface="Wingdings 2" charset="2"/>
        <a:buChar char=""/>
        <a:defRPr sz="2400" kern="1200">
          <a:solidFill>
            <a:schemeClr val="tx1"/>
          </a:solidFill>
          <a:latin typeface="+mn-lt"/>
          <a:ea typeface="+mn-ea"/>
          <a:cs typeface="+mn-cs"/>
        </a:defRPr>
      </a:lvl2pPr>
      <a:lvl3pPr marL="1714500" indent="-342900" algn="l" defTabSz="685800" rtl="0" eaLnBrk="1" latinLnBrk="0" hangingPunct="1">
        <a:spcBef>
          <a:spcPct val="20000"/>
        </a:spcBef>
        <a:spcAft>
          <a:spcPts val="900"/>
        </a:spcAft>
        <a:buClr>
          <a:schemeClr val="accent1"/>
        </a:buClr>
        <a:buFont typeface="Wingdings 2" charset="2"/>
        <a:buChar char=""/>
        <a:defRPr sz="2100" kern="1200">
          <a:solidFill>
            <a:schemeClr val="tx1"/>
          </a:solidFill>
          <a:latin typeface="+mn-lt"/>
          <a:ea typeface="+mn-ea"/>
          <a:cs typeface="+mn-cs"/>
        </a:defRPr>
      </a:lvl3pPr>
      <a:lvl4pPr marL="24003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4pPr>
      <a:lvl5pPr marL="30861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5pPr>
      <a:lvl6pPr marL="36000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6pPr>
      <a:lvl7pPr marL="42000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7pPr>
      <a:lvl8pPr marL="48000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8pPr>
      <a:lvl9pPr marL="54000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iaa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paa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saa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hyperlink" Target="https://cloud.google.com/learn/training" TargetMode="External"/><Relationship Id="rId1" Type="http://schemas.openxmlformats.org/officeDocument/2006/relationships/slideLayout" Target="../slideLayouts/slideLayout2.xml"/><Relationship Id="rId6" Type="http://schemas.openxmlformats.org/officeDocument/2006/relationships/hyperlink" Target="https://cloud.google.com/edu/students" TargetMode="External"/><Relationship Id="rId5" Type="http://schemas.openxmlformats.org/officeDocument/2006/relationships/hyperlink" Target="https://getfitwithsagar.graphy.com/" TargetMode="External"/><Relationship Id="rId4" Type="http://schemas.openxmlformats.org/officeDocument/2006/relationships/hyperlink" Target="https://aws.amazon.com/training/learn-abou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lnkd.in/dyV7VDK6" TargetMode="External"/><Relationship Id="rId7" Type="http://schemas.openxmlformats.org/officeDocument/2006/relationships/hyperlink" Target="https://www.palisadoes.org/slack/" TargetMode="External"/><Relationship Id="rId2" Type="http://schemas.openxmlformats.org/officeDocument/2006/relationships/image" Target="../media/image35.jpeg"/><Relationship Id="rId1" Type="http://schemas.openxmlformats.org/officeDocument/2006/relationships/slideLayout" Target="../slideLayouts/slideLayout17.xml"/><Relationship Id="rId6" Type="http://schemas.openxmlformats.org/officeDocument/2006/relationships/hyperlink" Target="https://pecanproject.github.io/contact.html" TargetMode="External"/><Relationship Id="rId5" Type="http://schemas.openxmlformats.org/officeDocument/2006/relationships/hyperlink" Target="https://lnkd.in/dJhqR8Cj" TargetMode="External"/><Relationship Id="rId4" Type="http://schemas.openxmlformats.org/officeDocument/2006/relationships/hyperlink" Target="https://lnkd.in/dDZdJRV7"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agar2366" TargetMode="External"/><Relationship Id="rId2" Type="http://schemas.openxmlformats.org/officeDocument/2006/relationships/hyperlink" Target="https://twitter.com/me_sagar_utekar"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7008018"/>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677269" y="7764853"/>
            <a:ext cx="6883514" cy="1455675"/>
          </a:xfrm>
        </p:spPr>
        <p:txBody>
          <a:bodyPr vert="horz" lIns="91440" tIns="45720" rIns="91440" bIns="45720" rtlCol="0" anchor="ctr" anchorCtr="0">
            <a:normAutofit/>
          </a:bodyPr>
          <a:lstStyle/>
          <a:p>
            <a:pPr defTabSz="457200"/>
            <a:r>
              <a:rPr lang="en-US" sz="3600">
                <a:solidFill>
                  <a:srgbClr val="FEFEFE"/>
                </a:solidFill>
              </a:rPr>
              <a:t>Cloud Computing 101</a:t>
            </a:r>
          </a:p>
        </p:txBody>
      </p:sp>
      <p:pic>
        <p:nvPicPr>
          <p:cNvPr id="6" name="Picture 5" descr="A picture containing graphical user interface&#10;&#10;Description automatically generated">
            <a:extLst>
              <a:ext uri="{FF2B5EF4-FFF2-40B4-BE49-F238E27FC236}">
                <a16:creationId xmlns:a16="http://schemas.microsoft.com/office/drawing/2014/main" id="{E23009A6-4EA4-D11A-9464-CA4517A96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26" y="771525"/>
            <a:ext cx="12479181" cy="5896413"/>
          </a:xfrm>
          <a:prstGeom prst="roundRect">
            <a:avLst>
              <a:gd name="adj" fmla="val 3876"/>
            </a:avLst>
          </a:prstGeom>
          <a:ln>
            <a:solidFill>
              <a:schemeClr val="accent1"/>
            </a:solidFill>
          </a:ln>
          <a:effectLst/>
        </p:spPr>
      </p:pic>
      <p:sp>
        <p:nvSpPr>
          <p:cNvPr id="7" name="TextBox 6">
            <a:extLst>
              <a:ext uri="{FF2B5EF4-FFF2-40B4-BE49-F238E27FC236}">
                <a16:creationId xmlns:a16="http://schemas.microsoft.com/office/drawing/2014/main" id="{B5D689A9-4DE0-6FEB-4881-57B7DF214C64}"/>
              </a:ext>
            </a:extLst>
          </p:cNvPr>
          <p:cNvSpPr txBox="1"/>
          <p:nvPr/>
        </p:nvSpPr>
        <p:spPr>
          <a:xfrm>
            <a:off x="8017329" y="7764853"/>
            <a:ext cx="9042600" cy="1455675"/>
          </a:xfrm>
          <a:prstGeom prst="rect">
            <a:avLst/>
          </a:prstGeom>
        </p:spPr>
        <p:txBody>
          <a:bodyPr vert="horz" lIns="91440" tIns="45720" rIns="91440" bIns="45720" rtlCol="0" anchor="ctr">
            <a:normAutofit/>
          </a:bodyPr>
          <a:lstStyle/>
          <a:p>
            <a:pPr>
              <a:spcBef>
                <a:spcPct val="20000"/>
              </a:spcBef>
              <a:spcAft>
                <a:spcPts val="600"/>
              </a:spcAft>
              <a:buClr>
                <a:schemeClr val="accent1"/>
              </a:buClr>
            </a:pPr>
            <a:r>
              <a:rPr lang="en-US" sz="2400" dirty="0">
                <a:solidFill>
                  <a:srgbClr val="FEFEFE"/>
                </a:solidFill>
              </a:rPr>
              <a:t>SAGAR UTEKAR</a:t>
            </a:r>
          </a:p>
          <a:p>
            <a:pPr>
              <a:spcBef>
                <a:spcPct val="20000"/>
              </a:spcBef>
              <a:spcAft>
                <a:spcPts val="600"/>
              </a:spcAft>
              <a:buClr>
                <a:schemeClr val="accent1"/>
              </a:buClr>
            </a:pPr>
            <a:r>
              <a:rPr lang="en-US" sz="2400" dirty="0">
                <a:solidFill>
                  <a:srgbClr val="FEFEFE"/>
                </a:solidFill>
              </a:rPr>
              <a:t>VMWare Software India PVT. LTD.</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0" y="670782"/>
            <a:ext cx="15857997" cy="1455675"/>
          </a:xfrm>
          <a:prstGeom prst="rect">
            <a:avLst/>
          </a:prstGeom>
          <a:effectLst/>
        </p:spPr>
        <p:txBody>
          <a:bodyPr vert="horz" lIns="91440" tIns="45720" rIns="91440" bIns="45720" rtlCol="0" anchor="ctr">
            <a:normAutofit/>
          </a:bodyPr>
          <a:lstStyle/>
          <a:p>
            <a:pPr marL="2494915" algn="ctr" defTabSz="457200"/>
            <a:r>
              <a:rPr lang="en-US" sz="4200" spc="265" dirty="0">
                <a:solidFill>
                  <a:schemeClr val="tx1"/>
                </a:solidFill>
              </a:rPr>
              <a:t>Resource Pooling</a:t>
            </a:r>
            <a:endParaRPr lang="en-US" sz="4200" spc="270" dirty="0">
              <a:solidFill>
                <a:schemeClr val="tx1"/>
              </a:solidFill>
            </a:endParaRPr>
          </a:p>
        </p:txBody>
      </p:sp>
      <p:sp>
        <p:nvSpPr>
          <p:cNvPr id="16" name="Freeform: Shape 15">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fontScale="92500" lnSpcReduction="10000"/>
          </a:bodyPr>
          <a:lstStyle/>
          <a:p>
            <a:pPr marL="12700">
              <a:spcBef>
                <a:spcPct val="20000"/>
              </a:spcBef>
              <a:spcAft>
                <a:spcPts val="600"/>
              </a:spcAft>
              <a:buClr>
                <a:schemeClr val="accent1"/>
              </a:buClr>
            </a:pPr>
            <a:r>
              <a:rPr lang="en-US" sz="3200" dirty="0"/>
              <a:t>The provider’s computing resources are pooled to serve multiple consumers using a multi-tenant model, with different physical and virtual resources dynamically assigned and reassigned according to consumer demand. </a:t>
            </a:r>
          </a:p>
          <a:p>
            <a:pPr marL="12700">
              <a:spcBef>
                <a:spcPct val="20000"/>
              </a:spcBef>
              <a:spcAft>
                <a:spcPts val="600"/>
              </a:spcAft>
              <a:buClr>
                <a:schemeClr val="accent1"/>
              </a:buClr>
            </a:pPr>
            <a:endParaRPr lang="en-US" sz="3200" dirty="0"/>
          </a:p>
          <a:p>
            <a:pPr marL="12700">
              <a:spcBef>
                <a:spcPct val="20000"/>
              </a:spcBef>
              <a:spcAft>
                <a:spcPts val="600"/>
              </a:spcAft>
              <a:buClr>
                <a:schemeClr val="accent1"/>
              </a:buClr>
            </a:pPr>
            <a:r>
              <a:rPr lang="en-US" sz="3200" dirty="0"/>
              <a:t>There is a sense of location independence in that the customer generally has no control or knowledge over the exact location of the provided resources but may be able to specify location at a higher level of abstraction (e.g., country, state, or datacenter). </a:t>
            </a:r>
          </a:p>
          <a:p>
            <a:pPr marL="12700">
              <a:spcBef>
                <a:spcPct val="20000"/>
              </a:spcBef>
              <a:spcAft>
                <a:spcPts val="600"/>
              </a:spcAft>
              <a:buClr>
                <a:schemeClr val="accent1"/>
              </a:buClr>
            </a:pPr>
            <a:endParaRPr lang="en-US" sz="3200" dirty="0"/>
          </a:p>
          <a:p>
            <a:pPr marL="12700">
              <a:spcBef>
                <a:spcPct val="20000"/>
              </a:spcBef>
              <a:spcAft>
                <a:spcPts val="600"/>
              </a:spcAft>
              <a:buClr>
                <a:schemeClr val="accent1"/>
              </a:buClr>
            </a:pPr>
            <a:r>
              <a:rPr lang="en-US" sz="3200" dirty="0"/>
              <a:t>Examples of resources include storage, processing, memory, and network bandwidth.</a:t>
            </a:r>
          </a:p>
        </p:txBody>
      </p:sp>
    </p:spTree>
    <p:extLst>
      <p:ext uri="{BB962C8B-B14F-4D97-AF65-F5344CB8AC3E}">
        <p14:creationId xmlns:p14="http://schemas.microsoft.com/office/powerpoint/2010/main" val="2393902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0" y="670782"/>
            <a:ext cx="15857997" cy="1455675"/>
          </a:xfrm>
          <a:prstGeom prst="rect">
            <a:avLst/>
          </a:prstGeom>
          <a:effectLst/>
        </p:spPr>
        <p:txBody>
          <a:bodyPr vert="horz" lIns="91440" tIns="45720" rIns="91440" bIns="45720" rtlCol="0" anchor="ctr">
            <a:normAutofit/>
          </a:bodyPr>
          <a:lstStyle/>
          <a:p>
            <a:pPr marL="2494915" algn="ctr" defTabSz="457200"/>
            <a:r>
              <a:rPr lang="en-US" sz="4200" spc="265" dirty="0">
                <a:solidFill>
                  <a:schemeClr val="tx1"/>
                </a:solidFill>
              </a:rPr>
              <a:t>Rapid Elasticity</a:t>
            </a:r>
            <a:endParaRPr lang="en-US" sz="4200" spc="270" dirty="0">
              <a:solidFill>
                <a:schemeClr val="tx1"/>
              </a:solidFill>
            </a:endParaRPr>
          </a:p>
        </p:txBody>
      </p:sp>
      <p:sp>
        <p:nvSpPr>
          <p:cNvPr id="16" name="Freeform: Shape 15">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a:bodyPr>
          <a:lstStyle/>
          <a:p>
            <a:pPr marL="12700">
              <a:spcBef>
                <a:spcPct val="20000"/>
              </a:spcBef>
              <a:spcAft>
                <a:spcPts val="600"/>
              </a:spcAft>
              <a:buClr>
                <a:schemeClr val="accent1"/>
              </a:buClr>
            </a:pPr>
            <a:r>
              <a:rPr lang="en-US" sz="3200" dirty="0"/>
              <a:t>Capabilities can be elastically provisioned and released, in some cases automatically, to scale rapidly outward and inward commensurate with demand. </a:t>
            </a:r>
          </a:p>
          <a:p>
            <a:pPr marL="12700">
              <a:spcBef>
                <a:spcPct val="20000"/>
              </a:spcBef>
              <a:spcAft>
                <a:spcPts val="600"/>
              </a:spcAft>
              <a:buClr>
                <a:schemeClr val="accent1"/>
              </a:buClr>
            </a:pPr>
            <a:endParaRPr lang="en-US" sz="3200" dirty="0"/>
          </a:p>
          <a:p>
            <a:pPr marL="12700">
              <a:spcBef>
                <a:spcPct val="20000"/>
              </a:spcBef>
              <a:spcAft>
                <a:spcPts val="600"/>
              </a:spcAft>
              <a:buClr>
                <a:schemeClr val="accent1"/>
              </a:buClr>
            </a:pPr>
            <a:r>
              <a:rPr lang="en-US" sz="3200" dirty="0"/>
              <a:t>To the consumer, the capabilities available for provisioning often appear to be unlimited and can be appropriated in any quantity at any time.</a:t>
            </a:r>
          </a:p>
        </p:txBody>
      </p:sp>
    </p:spTree>
    <p:extLst>
      <p:ext uri="{BB962C8B-B14F-4D97-AF65-F5344CB8AC3E}">
        <p14:creationId xmlns:p14="http://schemas.microsoft.com/office/powerpoint/2010/main" val="3788079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0" y="670782"/>
            <a:ext cx="15857997" cy="1455675"/>
          </a:xfrm>
          <a:prstGeom prst="rect">
            <a:avLst/>
          </a:prstGeom>
          <a:effectLst/>
        </p:spPr>
        <p:txBody>
          <a:bodyPr vert="horz" lIns="91440" tIns="45720" rIns="91440" bIns="45720" rtlCol="0" anchor="ctr">
            <a:normAutofit/>
          </a:bodyPr>
          <a:lstStyle/>
          <a:p>
            <a:pPr marL="2494915" algn="ctr" defTabSz="457200"/>
            <a:r>
              <a:rPr lang="en-US" sz="4200" spc="265" dirty="0">
                <a:solidFill>
                  <a:schemeClr val="tx1"/>
                </a:solidFill>
              </a:rPr>
              <a:t>Measured service</a:t>
            </a:r>
            <a:endParaRPr lang="en-US" sz="4200" spc="270" dirty="0">
              <a:solidFill>
                <a:schemeClr val="tx1"/>
              </a:solidFill>
            </a:endParaRPr>
          </a:p>
        </p:txBody>
      </p:sp>
      <p:sp>
        <p:nvSpPr>
          <p:cNvPr id="16" name="Freeform: Shape 15">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a:bodyPr>
          <a:lstStyle/>
          <a:p>
            <a:pPr marL="12700">
              <a:spcBef>
                <a:spcPct val="20000"/>
              </a:spcBef>
              <a:spcAft>
                <a:spcPts val="600"/>
              </a:spcAft>
              <a:buClr>
                <a:schemeClr val="accent1"/>
              </a:buClr>
            </a:pPr>
            <a:r>
              <a:rPr lang="en-IN" sz="3200" dirty="0"/>
              <a:t>Cloud systems automatically control and optimize resource use by leveraging a metering capability at some level of abstraction appropriate to the type of service (e.g., storage, processing, bandwidth, and active user accounts). </a:t>
            </a:r>
          </a:p>
          <a:p>
            <a:pPr marL="12700">
              <a:spcBef>
                <a:spcPct val="20000"/>
              </a:spcBef>
              <a:spcAft>
                <a:spcPts val="600"/>
              </a:spcAft>
              <a:buClr>
                <a:schemeClr val="accent1"/>
              </a:buClr>
            </a:pPr>
            <a:endParaRPr lang="en-IN" sz="3200" dirty="0"/>
          </a:p>
          <a:p>
            <a:pPr marL="12700">
              <a:spcBef>
                <a:spcPct val="20000"/>
              </a:spcBef>
              <a:spcAft>
                <a:spcPts val="600"/>
              </a:spcAft>
              <a:buClr>
                <a:schemeClr val="accent1"/>
              </a:buClr>
            </a:pPr>
            <a:r>
              <a:rPr lang="en-IN" sz="3200" dirty="0"/>
              <a:t>Resource usage can be monitored, controlled, and reported, providing transparency for both the provider and consumer of the utilized service.</a:t>
            </a:r>
            <a:endParaRPr lang="en-US" sz="3200" dirty="0"/>
          </a:p>
        </p:txBody>
      </p:sp>
    </p:spTree>
    <p:extLst>
      <p:ext uri="{BB962C8B-B14F-4D97-AF65-F5344CB8AC3E}">
        <p14:creationId xmlns:p14="http://schemas.microsoft.com/office/powerpoint/2010/main" val="2708890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2"/>
            <a:ext cx="18288000" cy="7805737"/>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7008018"/>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5" name="object 5"/>
          <p:cNvSpPr txBox="1">
            <a:spLocks noGrp="1"/>
          </p:cNvSpPr>
          <p:nvPr>
            <p:ph type="title"/>
          </p:nvPr>
        </p:nvSpPr>
        <p:spPr>
          <a:xfrm>
            <a:off x="677271" y="7727988"/>
            <a:ext cx="16395730" cy="1010169"/>
          </a:xfrm>
          <a:prstGeom prst="rect">
            <a:avLst/>
          </a:prstGeom>
          <a:effectLst/>
        </p:spPr>
        <p:txBody>
          <a:bodyPr vert="horz" lIns="91440" tIns="45720" rIns="91440" bIns="45720" rtlCol="0" anchor="b">
            <a:normAutofit/>
          </a:bodyPr>
          <a:lstStyle/>
          <a:p>
            <a:pPr marL="2494915" defTabSz="457200"/>
            <a:r>
              <a:rPr lang="en-US" sz="4800" spc="265">
                <a:solidFill>
                  <a:srgbClr val="FFFFFF"/>
                </a:solidFill>
              </a:rPr>
              <a:t>Cloud Models</a:t>
            </a:r>
            <a:endParaRPr lang="en-US" sz="4800" spc="270">
              <a:solidFill>
                <a:srgbClr val="FFFFFF"/>
              </a:solidFill>
            </a:endParaRPr>
          </a:p>
        </p:txBody>
      </p:sp>
      <p:pic>
        <p:nvPicPr>
          <p:cNvPr id="3" name="Picture 2" descr="Timeline&#10;&#10;Description automatically generated with medium confidence">
            <a:extLst>
              <a:ext uri="{FF2B5EF4-FFF2-40B4-BE49-F238E27FC236}">
                <a16:creationId xmlns:a16="http://schemas.microsoft.com/office/drawing/2014/main" id="{1BB9B723-91D6-F6C9-9E33-DFBCC5E61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71" y="671512"/>
            <a:ext cx="12935465" cy="611200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87441946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0" y="670782"/>
            <a:ext cx="15857997" cy="1455675"/>
          </a:xfrm>
          <a:prstGeom prst="rect">
            <a:avLst/>
          </a:prstGeom>
          <a:effectLst/>
        </p:spPr>
        <p:txBody>
          <a:bodyPr vert="horz" lIns="91440" tIns="45720" rIns="91440" bIns="45720" rtlCol="0" anchor="ctr">
            <a:normAutofit/>
          </a:bodyPr>
          <a:lstStyle/>
          <a:p>
            <a:pPr marL="2494915" algn="ctr" defTabSz="457200"/>
            <a:r>
              <a:rPr lang="en-US" sz="4200" spc="265" dirty="0">
                <a:solidFill>
                  <a:schemeClr val="tx1"/>
                </a:solidFill>
              </a:rPr>
              <a:t>Private Cloud</a:t>
            </a:r>
            <a:endParaRPr lang="en-US" sz="4200" spc="270" dirty="0">
              <a:solidFill>
                <a:schemeClr val="tx1"/>
              </a:solidFill>
            </a:endParaRPr>
          </a:p>
        </p:txBody>
      </p:sp>
      <p:sp>
        <p:nvSpPr>
          <p:cNvPr id="16" name="Freeform: Shape 15">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fontScale="85000" lnSpcReduction="10000"/>
          </a:bodyPr>
          <a:lstStyle/>
          <a:p>
            <a:pPr marL="12700">
              <a:spcBef>
                <a:spcPct val="20000"/>
              </a:spcBef>
              <a:spcAft>
                <a:spcPts val="600"/>
              </a:spcAft>
              <a:buClr>
                <a:schemeClr val="accent1"/>
              </a:buClr>
            </a:pPr>
            <a:r>
              <a:rPr lang="en-IN" sz="3200" b="0" i="0" dirty="0">
                <a:effectLst/>
                <a:latin typeface="Segoe UI" panose="020B0502040204020203" pitchFamily="34" charset="0"/>
              </a:rPr>
              <a:t>A private cloud is, in some ways, the natural evolution from a corporate </a:t>
            </a:r>
            <a:r>
              <a:rPr lang="en-IN" sz="3200" b="0" i="0" dirty="0" err="1">
                <a:effectLst/>
                <a:latin typeface="Segoe UI" panose="020B0502040204020203" pitchFamily="34" charset="0"/>
              </a:rPr>
              <a:t>datacenter</a:t>
            </a:r>
            <a:r>
              <a:rPr lang="en-IN" sz="3200" b="0" i="0" dirty="0">
                <a:effectLst/>
                <a:latin typeface="Segoe UI" panose="020B0502040204020203" pitchFamily="34" charset="0"/>
              </a:rPr>
              <a:t>. </a:t>
            </a:r>
          </a:p>
          <a:p>
            <a:pPr marL="12700">
              <a:spcBef>
                <a:spcPct val="20000"/>
              </a:spcBef>
              <a:spcAft>
                <a:spcPts val="600"/>
              </a:spcAft>
              <a:buClr>
                <a:schemeClr val="accent1"/>
              </a:buClr>
            </a:pPr>
            <a:endParaRPr lang="en-IN" sz="3200" dirty="0">
              <a:latin typeface="Segoe UI" panose="020B0502040204020203" pitchFamily="34" charset="0"/>
            </a:endParaRPr>
          </a:p>
          <a:p>
            <a:pPr marL="12700">
              <a:spcBef>
                <a:spcPct val="20000"/>
              </a:spcBef>
              <a:spcAft>
                <a:spcPts val="600"/>
              </a:spcAft>
              <a:buClr>
                <a:schemeClr val="accent1"/>
              </a:buClr>
            </a:pPr>
            <a:r>
              <a:rPr lang="en-IN" sz="3200" b="0" i="0" dirty="0">
                <a:effectLst/>
                <a:latin typeface="Segoe UI" panose="020B0502040204020203" pitchFamily="34" charset="0"/>
              </a:rPr>
              <a:t>It’s a cloud (delivering IT services over the internet) that’s used by a single entity. </a:t>
            </a:r>
          </a:p>
          <a:p>
            <a:pPr marL="12700">
              <a:spcBef>
                <a:spcPct val="20000"/>
              </a:spcBef>
              <a:spcAft>
                <a:spcPts val="600"/>
              </a:spcAft>
              <a:buClr>
                <a:schemeClr val="accent1"/>
              </a:buClr>
            </a:pPr>
            <a:endParaRPr lang="en-IN" sz="3200" dirty="0">
              <a:latin typeface="Segoe UI" panose="020B0502040204020203" pitchFamily="34" charset="0"/>
            </a:endParaRPr>
          </a:p>
          <a:p>
            <a:pPr marL="12700">
              <a:spcBef>
                <a:spcPct val="20000"/>
              </a:spcBef>
              <a:spcAft>
                <a:spcPts val="600"/>
              </a:spcAft>
              <a:buClr>
                <a:schemeClr val="accent1"/>
              </a:buClr>
            </a:pPr>
            <a:r>
              <a:rPr lang="en-IN" sz="3200" b="0" i="0" dirty="0">
                <a:effectLst/>
                <a:latin typeface="Segoe UI" panose="020B0502040204020203" pitchFamily="34" charset="0"/>
              </a:rPr>
              <a:t>Private cloud provides much greater control for the company and its IT department. </a:t>
            </a:r>
          </a:p>
          <a:p>
            <a:pPr marL="12700">
              <a:spcBef>
                <a:spcPct val="20000"/>
              </a:spcBef>
              <a:spcAft>
                <a:spcPts val="600"/>
              </a:spcAft>
              <a:buClr>
                <a:schemeClr val="accent1"/>
              </a:buClr>
            </a:pPr>
            <a:endParaRPr lang="en-IN" sz="3200" b="0" i="0" dirty="0">
              <a:effectLst/>
              <a:latin typeface="Segoe UI" panose="020B0502040204020203" pitchFamily="34" charset="0"/>
            </a:endParaRPr>
          </a:p>
          <a:p>
            <a:pPr marL="12700">
              <a:spcBef>
                <a:spcPct val="20000"/>
              </a:spcBef>
              <a:spcAft>
                <a:spcPts val="600"/>
              </a:spcAft>
              <a:buClr>
                <a:schemeClr val="accent1"/>
              </a:buClr>
            </a:pPr>
            <a:r>
              <a:rPr lang="en-IN" sz="3200" b="0" i="0" dirty="0">
                <a:effectLst/>
                <a:latin typeface="Segoe UI" panose="020B0502040204020203" pitchFamily="34" charset="0"/>
              </a:rPr>
              <a:t>However, it also comes with greater cost and fewer of the benefits of a public cloud deployment. </a:t>
            </a:r>
          </a:p>
          <a:p>
            <a:pPr marL="12700">
              <a:spcBef>
                <a:spcPct val="20000"/>
              </a:spcBef>
              <a:spcAft>
                <a:spcPts val="600"/>
              </a:spcAft>
              <a:buClr>
                <a:schemeClr val="accent1"/>
              </a:buClr>
            </a:pPr>
            <a:endParaRPr lang="en-IN" sz="3200" b="0" i="0" dirty="0">
              <a:effectLst/>
              <a:latin typeface="Segoe UI" panose="020B0502040204020203" pitchFamily="34" charset="0"/>
            </a:endParaRPr>
          </a:p>
          <a:p>
            <a:pPr marL="12700">
              <a:spcBef>
                <a:spcPct val="20000"/>
              </a:spcBef>
              <a:spcAft>
                <a:spcPts val="600"/>
              </a:spcAft>
              <a:buClr>
                <a:schemeClr val="accent1"/>
              </a:buClr>
            </a:pPr>
            <a:r>
              <a:rPr lang="en-IN" sz="3200" b="0" i="0" dirty="0">
                <a:effectLst/>
                <a:latin typeface="Segoe UI" panose="020B0502040204020203" pitchFamily="34" charset="0"/>
              </a:rPr>
              <a:t>A private cloud may be hosted from your on-site </a:t>
            </a:r>
            <a:r>
              <a:rPr lang="en-IN" sz="3200" b="0" i="0" dirty="0" err="1">
                <a:effectLst/>
                <a:latin typeface="Segoe UI" panose="020B0502040204020203" pitchFamily="34" charset="0"/>
              </a:rPr>
              <a:t>datacenter</a:t>
            </a:r>
            <a:r>
              <a:rPr lang="en-IN" sz="3200" dirty="0" err="1">
                <a:latin typeface="Segoe UI" panose="020B0502040204020203" pitchFamily="34" charset="0"/>
              </a:rPr>
              <a:t>or</a:t>
            </a:r>
            <a:r>
              <a:rPr lang="en-IN" sz="3200" dirty="0">
                <a:latin typeface="Segoe UI" panose="020B0502040204020203" pitchFamily="34" charset="0"/>
              </a:rPr>
              <a:t> </a:t>
            </a:r>
            <a:r>
              <a:rPr lang="en-IN" sz="3200" b="0" i="0" dirty="0">
                <a:effectLst/>
                <a:latin typeface="Segoe UI" panose="020B0502040204020203" pitchFamily="34" charset="0"/>
              </a:rPr>
              <a:t>dedicated </a:t>
            </a:r>
            <a:r>
              <a:rPr lang="en-IN" sz="3200" b="0" i="0" dirty="0" err="1">
                <a:effectLst/>
                <a:latin typeface="Segoe UI" panose="020B0502040204020203" pitchFamily="34" charset="0"/>
              </a:rPr>
              <a:t>datacenter</a:t>
            </a:r>
            <a:r>
              <a:rPr lang="en-IN" sz="3200" b="0" i="0" dirty="0">
                <a:effectLst/>
                <a:latin typeface="Segoe UI" panose="020B0502040204020203" pitchFamily="34" charset="0"/>
              </a:rPr>
              <a:t> offsite, potentially even by a third party that has dedicated that </a:t>
            </a:r>
            <a:r>
              <a:rPr lang="en-IN" sz="3200" b="0" i="0" dirty="0" err="1">
                <a:effectLst/>
                <a:latin typeface="Segoe UI" panose="020B0502040204020203" pitchFamily="34" charset="0"/>
              </a:rPr>
              <a:t>datacenter</a:t>
            </a:r>
            <a:r>
              <a:rPr lang="en-IN" sz="3200" b="0" i="0" dirty="0">
                <a:effectLst/>
                <a:latin typeface="Segoe UI" panose="020B0502040204020203" pitchFamily="34" charset="0"/>
              </a:rPr>
              <a:t> to your company.</a:t>
            </a:r>
            <a:endParaRPr lang="en-US" sz="3200" dirty="0"/>
          </a:p>
        </p:txBody>
      </p:sp>
    </p:spTree>
    <p:extLst>
      <p:ext uri="{BB962C8B-B14F-4D97-AF65-F5344CB8AC3E}">
        <p14:creationId xmlns:p14="http://schemas.microsoft.com/office/powerpoint/2010/main" val="2090907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0" y="670782"/>
            <a:ext cx="15857997" cy="1455675"/>
          </a:xfrm>
          <a:prstGeom prst="rect">
            <a:avLst/>
          </a:prstGeom>
          <a:effectLst/>
        </p:spPr>
        <p:txBody>
          <a:bodyPr vert="horz" lIns="91440" tIns="45720" rIns="91440" bIns="45720" rtlCol="0" anchor="ctr">
            <a:normAutofit/>
          </a:bodyPr>
          <a:lstStyle/>
          <a:p>
            <a:pPr marL="2494915" algn="ctr" defTabSz="457200"/>
            <a:r>
              <a:rPr lang="en-US" sz="4200" spc="265" dirty="0">
                <a:solidFill>
                  <a:schemeClr val="tx1"/>
                </a:solidFill>
              </a:rPr>
              <a:t>Public Cloud</a:t>
            </a:r>
            <a:endParaRPr lang="en-US" sz="4200" spc="270" dirty="0">
              <a:solidFill>
                <a:schemeClr val="tx1"/>
              </a:solidFill>
            </a:endParaRPr>
          </a:p>
        </p:txBody>
      </p:sp>
      <p:sp>
        <p:nvSpPr>
          <p:cNvPr id="16" name="Freeform: Shape 15">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a:bodyPr>
          <a:lstStyle/>
          <a:p>
            <a:pPr marL="12700">
              <a:spcBef>
                <a:spcPct val="20000"/>
              </a:spcBef>
              <a:spcAft>
                <a:spcPts val="600"/>
              </a:spcAft>
              <a:buClr>
                <a:schemeClr val="accent1"/>
              </a:buClr>
            </a:pPr>
            <a:r>
              <a:rPr lang="en-IN" sz="3200" b="0" i="0" dirty="0">
                <a:effectLst/>
                <a:latin typeface="Segoe UI" panose="020B0502040204020203" pitchFamily="34" charset="0"/>
              </a:rPr>
              <a:t>A public cloud is built, controlled, and maintained by a third-party cloud provider. </a:t>
            </a:r>
          </a:p>
          <a:p>
            <a:pPr marL="12700">
              <a:spcBef>
                <a:spcPct val="20000"/>
              </a:spcBef>
              <a:spcAft>
                <a:spcPts val="600"/>
              </a:spcAft>
              <a:buClr>
                <a:schemeClr val="accent1"/>
              </a:buClr>
            </a:pPr>
            <a:endParaRPr lang="en-IN" sz="3200" dirty="0">
              <a:latin typeface="Segoe UI" panose="020B0502040204020203" pitchFamily="34" charset="0"/>
            </a:endParaRPr>
          </a:p>
          <a:p>
            <a:pPr marL="12700">
              <a:spcBef>
                <a:spcPct val="20000"/>
              </a:spcBef>
              <a:spcAft>
                <a:spcPts val="600"/>
              </a:spcAft>
              <a:buClr>
                <a:schemeClr val="accent1"/>
              </a:buClr>
            </a:pPr>
            <a:r>
              <a:rPr lang="en-IN" sz="3200" b="0" i="0" dirty="0">
                <a:effectLst/>
                <a:latin typeface="Segoe UI" panose="020B0502040204020203" pitchFamily="34" charset="0"/>
              </a:rPr>
              <a:t>With a public cloud, anyone that wants to purchase cloud services can access and use resources. </a:t>
            </a:r>
          </a:p>
          <a:p>
            <a:pPr marL="12700">
              <a:spcBef>
                <a:spcPct val="20000"/>
              </a:spcBef>
              <a:spcAft>
                <a:spcPts val="600"/>
              </a:spcAft>
              <a:buClr>
                <a:schemeClr val="accent1"/>
              </a:buClr>
            </a:pPr>
            <a:endParaRPr lang="en-IN" sz="3200" dirty="0">
              <a:latin typeface="Segoe UI" panose="020B0502040204020203" pitchFamily="34" charset="0"/>
            </a:endParaRPr>
          </a:p>
          <a:p>
            <a:pPr marL="12700">
              <a:spcBef>
                <a:spcPct val="20000"/>
              </a:spcBef>
              <a:spcAft>
                <a:spcPts val="600"/>
              </a:spcAft>
              <a:buClr>
                <a:schemeClr val="accent1"/>
              </a:buClr>
            </a:pPr>
            <a:r>
              <a:rPr lang="en-IN" sz="3200" b="0" i="0" dirty="0">
                <a:effectLst/>
                <a:latin typeface="Segoe UI" panose="020B0502040204020203" pitchFamily="34" charset="0"/>
              </a:rPr>
              <a:t>The general public availability is a key difference between public and private clouds.</a:t>
            </a:r>
            <a:endParaRPr lang="en-US" sz="3200" dirty="0"/>
          </a:p>
        </p:txBody>
      </p:sp>
      <p:pic>
        <p:nvPicPr>
          <p:cNvPr id="3" name="Picture 2" descr="Logo, company name&#10;&#10;Description automatically generated">
            <a:extLst>
              <a:ext uri="{FF2B5EF4-FFF2-40B4-BE49-F238E27FC236}">
                <a16:creationId xmlns:a16="http://schemas.microsoft.com/office/drawing/2014/main" id="{C4CED5AA-2B7E-BBF8-A1B6-1DCDF7D2030A}"/>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3" y="0"/>
            <a:ext cx="6019803" cy="2576476"/>
          </a:xfrm>
          <a:prstGeom prst="rect">
            <a:avLst/>
          </a:prstGeom>
          <a:ln>
            <a:noFill/>
          </a:ln>
          <a:effectLst>
            <a:softEdge rad="112500"/>
          </a:effectLst>
        </p:spPr>
      </p:pic>
    </p:spTree>
    <p:extLst>
      <p:ext uri="{BB962C8B-B14F-4D97-AF65-F5344CB8AC3E}">
        <p14:creationId xmlns:p14="http://schemas.microsoft.com/office/powerpoint/2010/main" val="3527031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0" y="670782"/>
            <a:ext cx="15857997" cy="1455675"/>
          </a:xfrm>
          <a:prstGeom prst="rect">
            <a:avLst/>
          </a:prstGeom>
          <a:effectLst/>
        </p:spPr>
        <p:txBody>
          <a:bodyPr vert="horz" lIns="91440" tIns="45720" rIns="91440" bIns="45720" rtlCol="0" anchor="ctr">
            <a:normAutofit/>
          </a:bodyPr>
          <a:lstStyle/>
          <a:p>
            <a:pPr marL="2494915" algn="ctr" defTabSz="457200"/>
            <a:r>
              <a:rPr lang="en-US" sz="4200" spc="265" dirty="0">
                <a:solidFill>
                  <a:schemeClr val="tx1"/>
                </a:solidFill>
              </a:rPr>
              <a:t>Hybrid Cloud</a:t>
            </a:r>
            <a:endParaRPr lang="en-US" sz="4200" spc="270" dirty="0">
              <a:solidFill>
                <a:schemeClr val="tx1"/>
              </a:solidFill>
            </a:endParaRPr>
          </a:p>
        </p:txBody>
      </p:sp>
      <p:sp>
        <p:nvSpPr>
          <p:cNvPr id="16" name="Freeform: Shape 15">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a:bodyPr>
          <a:lstStyle/>
          <a:p>
            <a:pPr marL="12700">
              <a:spcBef>
                <a:spcPct val="20000"/>
              </a:spcBef>
              <a:spcAft>
                <a:spcPts val="600"/>
              </a:spcAft>
              <a:buClr>
                <a:schemeClr val="accent1"/>
              </a:buClr>
            </a:pPr>
            <a:r>
              <a:rPr lang="en-IN" sz="3200" b="0" i="0" dirty="0">
                <a:effectLst/>
                <a:latin typeface="Segoe UI" panose="020B0502040204020203" pitchFamily="34" charset="0"/>
              </a:rPr>
              <a:t>A hybrid cloud is a computing environment that uses both public and private clouds in an inter-connected environment. </a:t>
            </a:r>
          </a:p>
          <a:p>
            <a:pPr marL="12700">
              <a:spcBef>
                <a:spcPct val="20000"/>
              </a:spcBef>
              <a:spcAft>
                <a:spcPts val="600"/>
              </a:spcAft>
              <a:buClr>
                <a:schemeClr val="accent1"/>
              </a:buClr>
            </a:pPr>
            <a:endParaRPr lang="en-IN" sz="3200" dirty="0">
              <a:latin typeface="Segoe UI" panose="020B0502040204020203" pitchFamily="34" charset="0"/>
            </a:endParaRPr>
          </a:p>
          <a:p>
            <a:pPr marL="12700">
              <a:spcBef>
                <a:spcPct val="20000"/>
              </a:spcBef>
              <a:spcAft>
                <a:spcPts val="600"/>
              </a:spcAft>
              <a:buClr>
                <a:schemeClr val="accent1"/>
              </a:buClr>
            </a:pPr>
            <a:r>
              <a:rPr lang="en-IN" sz="3200" b="0" i="0" dirty="0">
                <a:effectLst/>
                <a:latin typeface="Segoe UI" panose="020B0502040204020203" pitchFamily="34" charset="0"/>
              </a:rPr>
              <a:t>A hybrid cloud environment can be used to allow a private cloud to surge for increased, temporary demand by deploying public cloud resources. </a:t>
            </a:r>
          </a:p>
          <a:p>
            <a:pPr marL="12700">
              <a:spcBef>
                <a:spcPct val="20000"/>
              </a:spcBef>
              <a:spcAft>
                <a:spcPts val="600"/>
              </a:spcAft>
              <a:buClr>
                <a:schemeClr val="accent1"/>
              </a:buClr>
            </a:pPr>
            <a:endParaRPr lang="en-IN" sz="3200" dirty="0">
              <a:latin typeface="Segoe UI" panose="020B0502040204020203" pitchFamily="34" charset="0"/>
            </a:endParaRPr>
          </a:p>
          <a:p>
            <a:pPr marL="12700">
              <a:spcBef>
                <a:spcPct val="20000"/>
              </a:spcBef>
              <a:spcAft>
                <a:spcPts val="600"/>
              </a:spcAft>
              <a:buClr>
                <a:schemeClr val="accent1"/>
              </a:buClr>
            </a:pPr>
            <a:r>
              <a:rPr lang="en-IN" sz="3200" b="0" i="0" dirty="0">
                <a:effectLst/>
                <a:latin typeface="Segoe UI" panose="020B0502040204020203" pitchFamily="34" charset="0"/>
              </a:rPr>
              <a:t>Hybrid cloud can be used to provide an extra layer of security. For example, users can flexibly choose which services to keep in public cloud and which to deploy to their private cloud infrastructure.</a:t>
            </a:r>
            <a:endParaRPr lang="en-US" sz="3200" dirty="0"/>
          </a:p>
        </p:txBody>
      </p:sp>
    </p:spTree>
    <p:extLst>
      <p:ext uri="{BB962C8B-B14F-4D97-AF65-F5344CB8AC3E}">
        <p14:creationId xmlns:p14="http://schemas.microsoft.com/office/powerpoint/2010/main" val="215652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0" y="670782"/>
            <a:ext cx="15857997" cy="1455675"/>
          </a:xfrm>
          <a:prstGeom prst="rect">
            <a:avLst/>
          </a:prstGeom>
          <a:effectLst/>
        </p:spPr>
        <p:txBody>
          <a:bodyPr vert="horz" lIns="91440" tIns="45720" rIns="91440" bIns="45720" rtlCol="0" anchor="ctr">
            <a:normAutofit/>
          </a:bodyPr>
          <a:lstStyle/>
          <a:p>
            <a:pPr marL="2494915" algn="ctr" defTabSz="457200"/>
            <a:r>
              <a:rPr lang="en-US" sz="4200" spc="265" dirty="0">
                <a:solidFill>
                  <a:schemeClr val="tx1"/>
                </a:solidFill>
              </a:rPr>
              <a:t>Multi Cloud</a:t>
            </a:r>
            <a:endParaRPr lang="en-US" sz="4200" spc="270" dirty="0">
              <a:solidFill>
                <a:schemeClr val="tx1"/>
              </a:solidFill>
            </a:endParaRPr>
          </a:p>
        </p:txBody>
      </p:sp>
      <p:sp>
        <p:nvSpPr>
          <p:cNvPr id="16" name="Freeform: Shape 15">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fontScale="92500" lnSpcReduction="10000"/>
          </a:bodyPr>
          <a:lstStyle/>
          <a:p>
            <a:pPr marL="12700">
              <a:spcBef>
                <a:spcPct val="20000"/>
              </a:spcBef>
              <a:spcAft>
                <a:spcPts val="600"/>
              </a:spcAft>
              <a:buClr>
                <a:schemeClr val="accent1"/>
              </a:buClr>
            </a:pPr>
            <a:r>
              <a:rPr lang="en-IN" sz="3200" b="0" i="0" dirty="0">
                <a:effectLst/>
                <a:latin typeface="Segoe UI" panose="020B0502040204020203" pitchFamily="34" charset="0"/>
              </a:rPr>
              <a:t>A fourth, and increasingly likely scenario is a multi-cloud scenario. In a multi-cloud scenario, you use multiple public cloud providers. </a:t>
            </a:r>
          </a:p>
          <a:p>
            <a:pPr marL="12700">
              <a:spcBef>
                <a:spcPct val="20000"/>
              </a:spcBef>
              <a:spcAft>
                <a:spcPts val="600"/>
              </a:spcAft>
              <a:buClr>
                <a:schemeClr val="accent1"/>
              </a:buClr>
            </a:pPr>
            <a:endParaRPr lang="en-IN" sz="3200" dirty="0">
              <a:latin typeface="Segoe UI" panose="020B0502040204020203" pitchFamily="34" charset="0"/>
            </a:endParaRPr>
          </a:p>
          <a:p>
            <a:pPr marL="12700">
              <a:spcBef>
                <a:spcPct val="20000"/>
              </a:spcBef>
              <a:spcAft>
                <a:spcPts val="600"/>
              </a:spcAft>
              <a:buClr>
                <a:schemeClr val="accent1"/>
              </a:buClr>
            </a:pPr>
            <a:r>
              <a:rPr lang="en-IN" sz="3200" b="0" i="0" dirty="0">
                <a:effectLst/>
                <a:latin typeface="Segoe UI" panose="020B0502040204020203" pitchFamily="34" charset="0"/>
              </a:rPr>
              <a:t>Maybe you use different features from different cloud providers. </a:t>
            </a:r>
          </a:p>
          <a:p>
            <a:pPr marL="12700">
              <a:spcBef>
                <a:spcPct val="20000"/>
              </a:spcBef>
              <a:spcAft>
                <a:spcPts val="600"/>
              </a:spcAft>
              <a:buClr>
                <a:schemeClr val="accent1"/>
              </a:buClr>
            </a:pPr>
            <a:endParaRPr lang="en-IN" sz="3200" dirty="0">
              <a:latin typeface="Segoe UI" panose="020B0502040204020203" pitchFamily="34" charset="0"/>
            </a:endParaRPr>
          </a:p>
          <a:p>
            <a:pPr marL="12700">
              <a:spcBef>
                <a:spcPct val="20000"/>
              </a:spcBef>
              <a:spcAft>
                <a:spcPts val="600"/>
              </a:spcAft>
              <a:buClr>
                <a:schemeClr val="accent1"/>
              </a:buClr>
            </a:pPr>
            <a:r>
              <a:rPr lang="en-IN" sz="3200" b="0" i="0" dirty="0">
                <a:effectLst/>
                <a:latin typeface="Segoe UI" panose="020B0502040204020203" pitchFamily="34" charset="0"/>
              </a:rPr>
              <a:t>Or maybe you started your cloud journey with one provider and are in the process of migrating to a different provider. </a:t>
            </a:r>
          </a:p>
          <a:p>
            <a:pPr marL="12700">
              <a:spcBef>
                <a:spcPct val="20000"/>
              </a:spcBef>
              <a:spcAft>
                <a:spcPts val="600"/>
              </a:spcAft>
              <a:buClr>
                <a:schemeClr val="accent1"/>
              </a:buClr>
            </a:pPr>
            <a:endParaRPr lang="en-IN" sz="3200" dirty="0">
              <a:latin typeface="Segoe UI" panose="020B0502040204020203" pitchFamily="34" charset="0"/>
            </a:endParaRPr>
          </a:p>
          <a:p>
            <a:pPr marL="12700">
              <a:spcBef>
                <a:spcPct val="20000"/>
              </a:spcBef>
              <a:spcAft>
                <a:spcPts val="600"/>
              </a:spcAft>
              <a:buClr>
                <a:schemeClr val="accent1"/>
              </a:buClr>
            </a:pPr>
            <a:r>
              <a:rPr lang="en-IN" sz="3200" b="0" i="0" dirty="0">
                <a:effectLst/>
                <a:latin typeface="Segoe UI" panose="020B0502040204020203" pitchFamily="34" charset="0"/>
              </a:rPr>
              <a:t>Regardless, in a multi-cloud environment you deal with two (or more) public cloud providers and manage resources and security in both environments.</a:t>
            </a:r>
            <a:endParaRPr lang="en-US" sz="3200" dirty="0"/>
          </a:p>
        </p:txBody>
      </p:sp>
    </p:spTree>
    <p:extLst>
      <p:ext uri="{BB962C8B-B14F-4D97-AF65-F5344CB8AC3E}">
        <p14:creationId xmlns:p14="http://schemas.microsoft.com/office/powerpoint/2010/main" val="111645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2"/>
            <a:ext cx="18288000" cy="7805737"/>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5" name="object 5"/>
          <p:cNvSpPr txBox="1">
            <a:spLocks noGrp="1"/>
          </p:cNvSpPr>
          <p:nvPr>
            <p:ph type="title"/>
          </p:nvPr>
        </p:nvSpPr>
        <p:spPr>
          <a:xfrm>
            <a:off x="677271" y="592414"/>
            <a:ext cx="16933458" cy="1224956"/>
          </a:xfrm>
          <a:prstGeom prst="rect">
            <a:avLst/>
          </a:prstGeom>
          <a:effectLst/>
        </p:spPr>
        <p:txBody>
          <a:bodyPr vert="horz" lIns="91440" tIns="45720" rIns="91440" bIns="45720" rtlCol="0" anchor="b">
            <a:normAutofit/>
          </a:bodyPr>
          <a:lstStyle/>
          <a:p>
            <a:pPr marL="2494915" defTabSz="457200"/>
            <a:r>
              <a:rPr lang="en-US" sz="4800" spc="265">
                <a:solidFill>
                  <a:srgbClr val="FFFFFF"/>
                </a:solidFill>
              </a:rPr>
              <a:t>Key differences</a:t>
            </a:r>
            <a:endParaRPr lang="en-US" sz="4800" spc="270">
              <a:solidFill>
                <a:srgbClr val="FFFFFF"/>
              </a:solidFill>
            </a:endParaRPr>
          </a:p>
        </p:txBody>
      </p:sp>
      <p:pic>
        <p:nvPicPr>
          <p:cNvPr id="3" name="Picture 2" descr="Graphical user interface, table&#10;&#10;Description automatically generated">
            <a:extLst>
              <a:ext uri="{FF2B5EF4-FFF2-40B4-BE49-F238E27FC236}">
                <a16:creationId xmlns:a16="http://schemas.microsoft.com/office/drawing/2014/main" id="{6E64E938-2CEF-DF5F-C0E7-081873AC0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71" y="3524248"/>
            <a:ext cx="13107213" cy="553779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5978782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2"/>
            <a:ext cx="18288000" cy="7805737"/>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209699A8-9F52-4C34-9606-370C555BC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447798" y="1861170"/>
            <a:ext cx="9130286" cy="6564660"/>
          </a:xfrm>
          <a:prstGeom prst="rect">
            <a:avLst/>
          </a:prstGeom>
          <a:effectLst/>
        </p:spPr>
        <p:txBody>
          <a:bodyPr vert="horz" lIns="91440" tIns="45720" rIns="91440" bIns="45720" rtlCol="0" anchor="ctr">
            <a:normAutofit/>
          </a:bodyPr>
          <a:lstStyle/>
          <a:p>
            <a:pPr marL="2494915" algn="r" defTabSz="457200"/>
            <a:r>
              <a:rPr lang="en-US" sz="6100" spc="265" dirty="0">
                <a:solidFill>
                  <a:schemeClr val="tx1"/>
                </a:solidFill>
              </a:rPr>
              <a:t>Service Models</a:t>
            </a:r>
            <a:endParaRPr lang="en-US" sz="6100" spc="270" dirty="0">
              <a:solidFill>
                <a:schemeClr val="tx1"/>
              </a:solidFill>
            </a:endParaRPr>
          </a:p>
        </p:txBody>
      </p:sp>
      <p:cxnSp>
        <p:nvCxnSpPr>
          <p:cNvPr id="14" name="Straight Connector 13">
            <a:extLst>
              <a:ext uri="{FF2B5EF4-FFF2-40B4-BE49-F238E27FC236}">
                <a16:creationId xmlns:a16="http://schemas.microsoft.com/office/drawing/2014/main" id="{90CF8BA8-E7AA-4F97-9E4C-CD11742FA0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01984" y="2545165"/>
            <a:ext cx="0" cy="5196671"/>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615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1215000" y="670782"/>
            <a:ext cx="15857997" cy="1455675"/>
          </a:xfrm>
        </p:spPr>
        <p:txBody>
          <a:bodyPr vert="horz" lIns="91440" tIns="45720" rIns="91440" bIns="45720" rtlCol="0" anchor="b">
            <a:normAutofit/>
          </a:bodyPr>
          <a:lstStyle/>
          <a:p>
            <a:pPr defTabSz="457200"/>
            <a:r>
              <a:rPr lang="en-US" sz="4000" dirty="0">
                <a:solidFill>
                  <a:srgbClr val="C00000"/>
                </a:solidFill>
                <a:highlight>
                  <a:srgbClr val="00FFFF"/>
                </a:highlight>
              </a:rPr>
              <a:t>About me</a:t>
            </a:r>
          </a:p>
        </p:txBody>
      </p:sp>
      <p:sp>
        <p:nvSpPr>
          <p:cNvPr id="44"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1215000" y="3619500"/>
            <a:ext cx="8843400" cy="5996718"/>
          </a:xfrm>
        </p:spPr>
        <p:txBody>
          <a:bodyPr vert="horz" lIns="91440" tIns="45720" rIns="91440" bIns="45720" rtlCol="0" anchor="ctr">
            <a:normAutofit fontScale="25000" lnSpcReduction="20000"/>
          </a:bodyPr>
          <a:lstStyle/>
          <a:p>
            <a:pPr marL="171450" indent="-342900" defTabSz="457200">
              <a:spcBef>
                <a:spcPct val="20000"/>
              </a:spcBef>
              <a:spcAft>
                <a:spcPts val="600"/>
              </a:spcAft>
              <a:buFont typeface="Wingdings 2" charset="2"/>
              <a:buChar char=""/>
            </a:pPr>
            <a:endParaRPr lang="en-US" sz="600" dirty="0"/>
          </a:p>
          <a:p>
            <a:pPr marL="171450" indent="-342900" defTabSz="457200">
              <a:spcBef>
                <a:spcPct val="20000"/>
              </a:spcBef>
              <a:spcAft>
                <a:spcPts val="600"/>
              </a:spcAft>
              <a:buFont typeface="Wingdings 2" charset="2"/>
              <a:buChar char=""/>
            </a:pPr>
            <a:endParaRPr lang="en-US" sz="600" dirty="0"/>
          </a:p>
          <a:p>
            <a:pPr marL="171450" indent="-342900" defTabSz="457200">
              <a:lnSpc>
                <a:spcPct val="120000"/>
              </a:lnSpc>
              <a:spcBef>
                <a:spcPct val="20000"/>
              </a:spcBef>
              <a:spcAft>
                <a:spcPts val="600"/>
              </a:spcAft>
              <a:buFont typeface="Wingdings 2" charset="2"/>
              <a:buChar char=""/>
            </a:pPr>
            <a:r>
              <a:rPr lang="en-US" sz="8000" dirty="0"/>
              <a:t>Working as MTS3 Site Reliability Engineer @VMWare Software India PVT. LTD</a:t>
            </a:r>
          </a:p>
          <a:p>
            <a:pPr marL="171450" indent="-342900" defTabSz="457200">
              <a:lnSpc>
                <a:spcPct val="120000"/>
              </a:lnSpc>
              <a:spcBef>
                <a:spcPct val="20000"/>
              </a:spcBef>
              <a:spcAft>
                <a:spcPts val="600"/>
              </a:spcAft>
              <a:buFont typeface="Wingdings 2" charset="2"/>
              <a:buChar char=""/>
            </a:pPr>
            <a:endParaRPr lang="en-US" sz="8000" dirty="0"/>
          </a:p>
          <a:p>
            <a:pPr marL="171450" indent="-342900" defTabSz="457200">
              <a:lnSpc>
                <a:spcPct val="120000"/>
              </a:lnSpc>
              <a:spcBef>
                <a:spcPct val="20000"/>
              </a:spcBef>
              <a:spcAft>
                <a:spcPts val="600"/>
              </a:spcAft>
              <a:buFont typeface="Wingdings 2" charset="2"/>
              <a:buChar char=""/>
            </a:pPr>
            <a:r>
              <a:rPr lang="en-US" sz="8000" dirty="0"/>
              <a:t>Docker &amp; CNCF Pune community Leader</a:t>
            </a:r>
          </a:p>
          <a:p>
            <a:pPr marL="171450" indent="-342900" defTabSz="457200">
              <a:lnSpc>
                <a:spcPct val="120000"/>
              </a:lnSpc>
              <a:spcBef>
                <a:spcPct val="20000"/>
              </a:spcBef>
              <a:spcAft>
                <a:spcPts val="600"/>
              </a:spcAft>
              <a:buFont typeface="Wingdings 2" charset="2"/>
              <a:buChar char=""/>
            </a:pPr>
            <a:endParaRPr lang="en-US" sz="8000" dirty="0"/>
          </a:p>
          <a:p>
            <a:pPr marL="171450" indent="-342900" defTabSz="457200">
              <a:lnSpc>
                <a:spcPct val="120000"/>
              </a:lnSpc>
              <a:spcBef>
                <a:spcPct val="20000"/>
              </a:spcBef>
              <a:spcAft>
                <a:spcPts val="600"/>
              </a:spcAft>
              <a:buFont typeface="Wingdings 2" charset="2"/>
              <a:buChar char=""/>
            </a:pPr>
            <a:r>
              <a:rPr lang="en-US" sz="8000" dirty="0"/>
              <a:t>Open-Source Enthusiast, A firm believer in the power of community education.</a:t>
            </a:r>
          </a:p>
          <a:p>
            <a:pPr marL="171450" indent="-342900" defTabSz="457200">
              <a:lnSpc>
                <a:spcPct val="120000"/>
              </a:lnSpc>
              <a:spcBef>
                <a:spcPct val="20000"/>
              </a:spcBef>
              <a:spcAft>
                <a:spcPts val="600"/>
              </a:spcAft>
              <a:buFont typeface="Wingdings 2" charset="2"/>
              <a:buChar char=""/>
            </a:pPr>
            <a:endParaRPr lang="en-US" sz="8000" dirty="0"/>
          </a:p>
          <a:p>
            <a:pPr marL="171450" indent="-342900" defTabSz="457200">
              <a:lnSpc>
                <a:spcPct val="120000"/>
              </a:lnSpc>
              <a:spcBef>
                <a:spcPct val="20000"/>
              </a:spcBef>
              <a:spcAft>
                <a:spcPts val="600"/>
              </a:spcAft>
              <a:buFont typeface="Wingdings 2" charset="2"/>
              <a:buChar char=""/>
            </a:pPr>
            <a:r>
              <a:rPr lang="en-US" sz="8000" dirty="0"/>
              <a:t>Google Summer Of Code Admin, Mentor, Mentee 2022 @</a:t>
            </a:r>
            <a:r>
              <a:rPr lang="en-US" sz="8000" dirty="0" err="1"/>
              <a:t>PEcAn</a:t>
            </a:r>
            <a:r>
              <a:rPr lang="en-US" sz="8000" dirty="0"/>
              <a:t> Project</a:t>
            </a:r>
          </a:p>
          <a:p>
            <a:pPr marL="171450" indent="-342900" defTabSz="457200">
              <a:lnSpc>
                <a:spcPct val="120000"/>
              </a:lnSpc>
              <a:spcBef>
                <a:spcPct val="20000"/>
              </a:spcBef>
              <a:spcAft>
                <a:spcPts val="600"/>
              </a:spcAft>
              <a:buFont typeface="Wingdings 2" charset="2"/>
              <a:buChar char=""/>
            </a:pPr>
            <a:endParaRPr lang="en-US" sz="8000" dirty="0"/>
          </a:p>
          <a:p>
            <a:pPr marL="171450" indent="-342900" defTabSz="457200">
              <a:lnSpc>
                <a:spcPct val="120000"/>
              </a:lnSpc>
              <a:spcBef>
                <a:spcPct val="20000"/>
              </a:spcBef>
              <a:spcAft>
                <a:spcPts val="600"/>
              </a:spcAft>
              <a:buFont typeface="Wingdings 2" charset="2"/>
              <a:buChar char=""/>
            </a:pPr>
            <a:r>
              <a:rPr lang="en-US" sz="8000" dirty="0"/>
              <a:t>CKS | CKA | CKAD | KCNA | Prometheus | Terraform Certified</a:t>
            </a:r>
          </a:p>
          <a:p>
            <a:pPr marL="171450" indent="-342900" defTabSz="457200">
              <a:lnSpc>
                <a:spcPct val="120000"/>
              </a:lnSpc>
              <a:spcBef>
                <a:spcPct val="20000"/>
              </a:spcBef>
              <a:spcAft>
                <a:spcPts val="600"/>
              </a:spcAft>
              <a:buFont typeface="Wingdings 2" charset="2"/>
              <a:buChar char=""/>
            </a:pPr>
            <a:endParaRPr lang="en-US" sz="8000" dirty="0"/>
          </a:p>
          <a:p>
            <a:pPr marL="171450" indent="-342900" defTabSz="457200">
              <a:lnSpc>
                <a:spcPct val="120000"/>
              </a:lnSpc>
              <a:spcBef>
                <a:spcPct val="20000"/>
              </a:spcBef>
              <a:spcAft>
                <a:spcPts val="600"/>
              </a:spcAft>
              <a:buFont typeface="Wingdings 2" charset="2"/>
              <a:buChar char=""/>
            </a:pPr>
            <a:r>
              <a:rPr lang="en-US" sz="8000" dirty="0"/>
              <a:t>Mentored 5000+ students &amp; professionals across India for career guidance, Job Search, Open Source, Cloud Native</a:t>
            </a:r>
          </a:p>
          <a:p>
            <a:pPr marL="171450" indent="-342900" defTabSz="457200">
              <a:lnSpc>
                <a:spcPct val="120000"/>
              </a:lnSpc>
              <a:spcBef>
                <a:spcPct val="20000"/>
              </a:spcBef>
              <a:spcAft>
                <a:spcPts val="600"/>
              </a:spcAft>
              <a:buFont typeface="Wingdings 2" charset="2"/>
              <a:buChar char=""/>
            </a:pPr>
            <a:endParaRPr lang="en-US" sz="8000" dirty="0"/>
          </a:p>
          <a:p>
            <a:pPr marL="171450" indent="-342900" defTabSz="457200">
              <a:lnSpc>
                <a:spcPct val="120000"/>
              </a:lnSpc>
              <a:spcBef>
                <a:spcPct val="20000"/>
              </a:spcBef>
              <a:spcAft>
                <a:spcPts val="600"/>
              </a:spcAft>
              <a:buFont typeface="Wingdings 2" charset="2"/>
              <a:buChar char=""/>
            </a:pPr>
            <a:r>
              <a:rPr lang="en-US" sz="8000" dirty="0"/>
              <a:t>#</a:t>
            </a:r>
            <a:r>
              <a:rPr lang="en-US" sz="8000" dirty="0" err="1"/>
              <a:t>GetFitWithSagar</a:t>
            </a:r>
            <a:endParaRPr lang="en-US" sz="8000" dirty="0"/>
          </a:p>
          <a:p>
            <a:pPr marL="171450" indent="0" defTabSz="457200">
              <a:spcBef>
                <a:spcPct val="20000"/>
              </a:spcBef>
              <a:spcAft>
                <a:spcPts val="600"/>
              </a:spcAft>
              <a:buNone/>
            </a:pPr>
            <a:endParaRPr lang="en-US" sz="8000" dirty="0"/>
          </a:p>
          <a:p>
            <a:pPr indent="-342900" defTabSz="457200">
              <a:spcBef>
                <a:spcPct val="20000"/>
              </a:spcBef>
              <a:spcAft>
                <a:spcPts val="600"/>
              </a:spcAft>
              <a:buFont typeface="Wingdings 2" charset="2"/>
              <a:buChar char=""/>
            </a:pPr>
            <a:endParaRPr lang="en-US" sz="600" dirty="0"/>
          </a:p>
        </p:txBody>
      </p:sp>
      <p:pic>
        <p:nvPicPr>
          <p:cNvPr id="3" name="Picture 2" descr="A person sitting on the ground&#10;&#10;Description automatically generated with medium confidence">
            <a:extLst>
              <a:ext uri="{FF2B5EF4-FFF2-40B4-BE49-F238E27FC236}">
                <a16:creationId xmlns:a16="http://schemas.microsoft.com/office/drawing/2014/main" id="{00F115E5-1316-A81A-EB45-B42198FF4D7A}"/>
              </a:ext>
            </a:extLst>
          </p:cNvPr>
          <p:cNvPicPr>
            <a:picLocks noChangeAspect="1"/>
          </p:cNvPicPr>
          <p:nvPr/>
        </p:nvPicPr>
        <p:blipFill rotWithShape="1">
          <a:blip r:embed="rId3"/>
          <a:srcRect l="2469" r="6532"/>
          <a:stretch/>
        </p:blipFill>
        <p:spPr>
          <a:xfrm>
            <a:off x="10331690" y="3619500"/>
            <a:ext cx="4058195" cy="557450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371236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732012F0-A79F-4166-AAFD-796C07F49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329" y="-4762"/>
            <a:ext cx="18288000" cy="934470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FFFFFF"/>
          </a:solid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23FA4E18-ABE3-0D18-BC50-6003C1A98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063" y="765443"/>
            <a:ext cx="17331873" cy="7279386"/>
          </a:xfrm>
          <a:prstGeom prst="rect">
            <a:avLst/>
          </a:prstGeom>
        </p:spPr>
      </p:pic>
    </p:spTree>
    <p:extLst>
      <p:ext uri="{BB962C8B-B14F-4D97-AF65-F5344CB8AC3E}">
        <p14:creationId xmlns:p14="http://schemas.microsoft.com/office/powerpoint/2010/main" val="990356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0" y="670782"/>
            <a:ext cx="15857997" cy="1455675"/>
          </a:xfrm>
          <a:prstGeom prst="rect">
            <a:avLst/>
          </a:prstGeom>
          <a:effectLst/>
        </p:spPr>
        <p:txBody>
          <a:bodyPr vert="horz" lIns="91440" tIns="45720" rIns="91440" bIns="45720" rtlCol="0" anchor="ctr">
            <a:normAutofit/>
          </a:bodyPr>
          <a:lstStyle/>
          <a:p>
            <a:pPr marL="2494915" defTabSz="457200"/>
            <a:r>
              <a:rPr lang="en-US" sz="4200" spc="265" dirty="0">
                <a:solidFill>
                  <a:schemeClr val="tx1"/>
                </a:solidFill>
              </a:rPr>
              <a:t>IaaS</a:t>
            </a:r>
            <a:endParaRPr lang="en-US" sz="4200" spc="270" dirty="0">
              <a:solidFill>
                <a:schemeClr val="tx1"/>
              </a:solidFill>
            </a:endParaRPr>
          </a:p>
        </p:txBody>
      </p:sp>
      <p:sp>
        <p:nvSpPr>
          <p:cNvPr id="16" name="Freeform: Shape 15">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lnSpcReduction="10000"/>
          </a:bodyPr>
          <a:lstStyle/>
          <a:p>
            <a:pPr marL="12700">
              <a:spcBef>
                <a:spcPct val="20000"/>
              </a:spcBef>
              <a:spcAft>
                <a:spcPts val="600"/>
              </a:spcAft>
              <a:buClr>
                <a:schemeClr val="accent1"/>
              </a:buClr>
            </a:pPr>
            <a:r>
              <a:rPr lang="en-IN" sz="3200" b="0" i="0" dirty="0">
                <a:effectLst/>
              </a:rPr>
              <a:t>The first cloud computing type is </a:t>
            </a:r>
            <a:r>
              <a:rPr lang="en-IN" sz="3200" b="0" i="0" dirty="0">
                <a:effectLst/>
                <a:hlinkClick r:id="rId2">
                  <a:extLst>
                    <a:ext uri="{A12FA001-AC4F-418D-AE19-62706E023703}">
                      <ahyp:hlinkClr xmlns:ahyp="http://schemas.microsoft.com/office/drawing/2018/hyperlinkcolor" val="tx"/>
                    </a:ext>
                  </a:extLst>
                </a:hlinkClick>
              </a:rPr>
              <a:t>infrastructure-as-a-service (IaaS)</a:t>
            </a:r>
            <a:r>
              <a:rPr lang="en-IN" sz="3200" b="0" i="0" dirty="0">
                <a:effectLst/>
              </a:rPr>
              <a:t>, which is used for Internet-based access to storage and computing power. </a:t>
            </a:r>
          </a:p>
          <a:p>
            <a:pPr marL="12700">
              <a:spcBef>
                <a:spcPct val="20000"/>
              </a:spcBef>
              <a:spcAft>
                <a:spcPts val="600"/>
              </a:spcAft>
              <a:buClr>
                <a:schemeClr val="accent1"/>
              </a:buClr>
            </a:pPr>
            <a:endParaRPr lang="en-IN" sz="3200" dirty="0"/>
          </a:p>
          <a:p>
            <a:pPr marL="12700">
              <a:spcBef>
                <a:spcPct val="20000"/>
              </a:spcBef>
              <a:spcAft>
                <a:spcPts val="600"/>
              </a:spcAft>
              <a:buClr>
                <a:schemeClr val="accent1"/>
              </a:buClr>
            </a:pPr>
            <a:r>
              <a:rPr lang="en-IN" sz="3200" b="0" i="0" dirty="0">
                <a:effectLst/>
              </a:rPr>
              <a:t>The most basic category of cloud computing types, IaaS lets you rent IT infrastructure - servers and virtual machines, storage, networks, and operating systems - from a cloud provider on a pay-as-you-go basis.</a:t>
            </a:r>
          </a:p>
          <a:p>
            <a:pPr marL="12700">
              <a:spcBef>
                <a:spcPct val="20000"/>
              </a:spcBef>
              <a:spcAft>
                <a:spcPts val="600"/>
              </a:spcAft>
              <a:buClr>
                <a:schemeClr val="accent1"/>
              </a:buClr>
            </a:pPr>
            <a:endParaRPr lang="en-IN" sz="3200" dirty="0"/>
          </a:p>
          <a:p>
            <a:pPr marL="12700">
              <a:spcBef>
                <a:spcPct val="20000"/>
              </a:spcBef>
              <a:spcAft>
                <a:spcPts val="600"/>
              </a:spcAft>
              <a:buClr>
                <a:schemeClr val="accent1"/>
              </a:buClr>
            </a:pPr>
            <a:r>
              <a:rPr lang="en-IN" sz="3200" b="0" i="0" dirty="0">
                <a:effectLst/>
              </a:rPr>
              <a:t>The service provider owns the infrastructure equipment and is responsible for housing, running, and maintaining it. The customer typically pays on a per-use basis.</a:t>
            </a:r>
            <a:endParaRPr lang="en-US" sz="3200" dirty="0"/>
          </a:p>
        </p:txBody>
      </p:sp>
    </p:spTree>
    <p:extLst>
      <p:ext uri="{BB962C8B-B14F-4D97-AF65-F5344CB8AC3E}">
        <p14:creationId xmlns:p14="http://schemas.microsoft.com/office/powerpoint/2010/main" val="1144131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0" y="670782"/>
            <a:ext cx="15857997" cy="1455675"/>
          </a:xfrm>
          <a:prstGeom prst="rect">
            <a:avLst/>
          </a:prstGeom>
          <a:effectLst/>
        </p:spPr>
        <p:txBody>
          <a:bodyPr vert="horz" lIns="91440" tIns="45720" rIns="91440" bIns="45720" rtlCol="0" anchor="ctr">
            <a:normAutofit/>
          </a:bodyPr>
          <a:lstStyle/>
          <a:p>
            <a:pPr marL="2494915" defTabSz="457200"/>
            <a:r>
              <a:rPr lang="en-US" sz="4200" spc="265" dirty="0">
                <a:solidFill>
                  <a:schemeClr val="tx1"/>
                </a:solidFill>
              </a:rPr>
              <a:t>PaaS</a:t>
            </a:r>
            <a:endParaRPr lang="en-US" sz="4200" spc="270" dirty="0">
              <a:solidFill>
                <a:schemeClr val="tx1"/>
              </a:solidFill>
            </a:endParaRPr>
          </a:p>
        </p:txBody>
      </p:sp>
      <p:sp>
        <p:nvSpPr>
          <p:cNvPr id="16" name="Freeform: Shape 15">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a:bodyPr>
          <a:lstStyle/>
          <a:p>
            <a:pPr marL="12700">
              <a:spcBef>
                <a:spcPct val="20000"/>
              </a:spcBef>
              <a:spcAft>
                <a:spcPts val="600"/>
              </a:spcAft>
              <a:buClr>
                <a:schemeClr val="accent1"/>
              </a:buClr>
            </a:pPr>
            <a:r>
              <a:rPr lang="en-IN" sz="3200" b="0" i="0" dirty="0">
                <a:effectLst/>
              </a:rPr>
              <a:t>The second cloud computing type is </a:t>
            </a:r>
            <a:r>
              <a:rPr lang="en-IN" sz="3200" b="0" i="0" dirty="0">
                <a:effectLst/>
                <a:hlinkClick r:id="rId2">
                  <a:extLst>
                    <a:ext uri="{A12FA001-AC4F-418D-AE19-62706E023703}">
                      <ahyp:hlinkClr xmlns:ahyp="http://schemas.microsoft.com/office/drawing/2018/hyperlinkcolor" val="tx"/>
                    </a:ext>
                  </a:extLst>
                </a:hlinkClick>
              </a:rPr>
              <a:t>platform-as-a-service (PaaS)</a:t>
            </a:r>
            <a:r>
              <a:rPr lang="en-IN" sz="3200" b="0" i="0" dirty="0">
                <a:effectLst/>
              </a:rPr>
              <a:t> that gives developers the tools to build and host web applications. </a:t>
            </a:r>
          </a:p>
          <a:p>
            <a:pPr marL="12700">
              <a:spcBef>
                <a:spcPct val="20000"/>
              </a:spcBef>
              <a:spcAft>
                <a:spcPts val="600"/>
              </a:spcAft>
              <a:buClr>
                <a:schemeClr val="accent1"/>
              </a:buClr>
            </a:pPr>
            <a:endParaRPr lang="en-IN" sz="3200" dirty="0"/>
          </a:p>
          <a:p>
            <a:pPr marL="12700">
              <a:spcBef>
                <a:spcPct val="20000"/>
              </a:spcBef>
              <a:spcAft>
                <a:spcPts val="600"/>
              </a:spcAft>
              <a:buClr>
                <a:schemeClr val="accent1"/>
              </a:buClr>
            </a:pPr>
            <a:r>
              <a:rPr lang="en-IN" sz="3200" b="0" i="0" dirty="0">
                <a:effectLst/>
              </a:rPr>
              <a:t>PaaS is designed to give users access to the components they require to quickly develop and operate web or mobile applications over the Internet, without worrying about setting up or managing the underlying infrastructure of servers, storage, networks, and data</a:t>
            </a:r>
            <a:endParaRPr lang="en-US" sz="3200" dirty="0"/>
          </a:p>
        </p:txBody>
      </p:sp>
    </p:spTree>
    <p:extLst>
      <p:ext uri="{BB962C8B-B14F-4D97-AF65-F5344CB8AC3E}">
        <p14:creationId xmlns:p14="http://schemas.microsoft.com/office/powerpoint/2010/main" val="200446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955638" y="770965"/>
            <a:ext cx="16376721" cy="1455675"/>
          </a:xfrm>
          <a:prstGeom prst="rect">
            <a:avLst/>
          </a:prstGeom>
          <a:effectLst/>
        </p:spPr>
        <p:txBody>
          <a:bodyPr vert="horz" lIns="91440" tIns="45720" rIns="91440" bIns="45720" rtlCol="0" anchor="ctr">
            <a:normAutofit/>
          </a:bodyPr>
          <a:lstStyle/>
          <a:p>
            <a:pPr marL="2494915" defTabSz="457200"/>
            <a:r>
              <a:rPr lang="en-US" sz="4200" spc="265" dirty="0">
                <a:solidFill>
                  <a:schemeClr val="tx1"/>
                </a:solidFill>
              </a:rPr>
              <a:t>SaaS</a:t>
            </a:r>
            <a:endParaRPr lang="en-US" sz="4200" spc="270" dirty="0">
              <a:solidFill>
                <a:schemeClr val="tx1"/>
              </a:solidFill>
            </a:endParaRPr>
          </a:p>
        </p:txBody>
      </p:sp>
      <p:sp>
        <p:nvSpPr>
          <p:cNvPr id="16" name="Freeform: Shape 15">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a:bodyPr>
          <a:lstStyle/>
          <a:p>
            <a:pPr marL="12700">
              <a:spcBef>
                <a:spcPct val="20000"/>
              </a:spcBef>
              <a:spcAft>
                <a:spcPts val="600"/>
              </a:spcAft>
              <a:buClr>
                <a:schemeClr val="accent1"/>
              </a:buClr>
            </a:pPr>
            <a:r>
              <a:rPr lang="en-IN" sz="3200" b="0" i="0" dirty="0">
                <a:effectLst/>
              </a:rPr>
              <a:t>The third cloud computing type is </a:t>
            </a:r>
            <a:r>
              <a:rPr lang="en-IN" sz="3200" b="0" i="0" dirty="0">
                <a:effectLst/>
                <a:hlinkClick r:id="rId2">
                  <a:extLst>
                    <a:ext uri="{A12FA001-AC4F-418D-AE19-62706E023703}">
                      <ahyp:hlinkClr xmlns:ahyp="http://schemas.microsoft.com/office/drawing/2018/hyperlinkcolor" val="tx"/>
                    </a:ext>
                  </a:extLst>
                </a:hlinkClick>
              </a:rPr>
              <a:t>software-as-a-service (SaaS)</a:t>
            </a:r>
            <a:r>
              <a:rPr lang="en-IN" sz="3200" b="0" i="0" dirty="0">
                <a:effectLst/>
              </a:rPr>
              <a:t> which is used for web-based applications. </a:t>
            </a:r>
          </a:p>
          <a:p>
            <a:pPr marL="12700">
              <a:spcBef>
                <a:spcPct val="20000"/>
              </a:spcBef>
              <a:spcAft>
                <a:spcPts val="600"/>
              </a:spcAft>
              <a:buClr>
                <a:schemeClr val="accent1"/>
              </a:buClr>
            </a:pPr>
            <a:endParaRPr lang="en-IN" sz="3200" dirty="0"/>
          </a:p>
          <a:p>
            <a:pPr marL="12700">
              <a:spcBef>
                <a:spcPct val="20000"/>
              </a:spcBef>
              <a:spcAft>
                <a:spcPts val="600"/>
              </a:spcAft>
              <a:buClr>
                <a:schemeClr val="accent1"/>
              </a:buClr>
            </a:pPr>
            <a:r>
              <a:rPr lang="en-IN" sz="3200" b="0" i="0" dirty="0">
                <a:effectLst/>
              </a:rPr>
              <a:t>SaaS is a method for delivering software applications over the Internet where cloud providers host and manage the software applications making it easier to have the same application on all of your devices at once by accessing it in the cloud.</a:t>
            </a:r>
            <a:endParaRPr lang="en-US" sz="3200" dirty="0"/>
          </a:p>
        </p:txBody>
      </p:sp>
    </p:spTree>
    <p:extLst>
      <p:ext uri="{BB962C8B-B14F-4D97-AF65-F5344CB8AC3E}">
        <p14:creationId xmlns:p14="http://schemas.microsoft.com/office/powerpoint/2010/main" val="762857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AECB243-4578-3C7B-D00B-E2C26C1BA117}"/>
              </a:ext>
            </a:extLst>
          </p:cNvPr>
          <p:cNvSpPr/>
          <p:nvPr/>
        </p:nvSpPr>
        <p:spPr>
          <a:xfrm>
            <a:off x="0" y="0"/>
            <a:ext cx="18288000" cy="10287000"/>
          </a:xfrm>
          <a:prstGeom prst="rect">
            <a:avLst/>
          </a:prstGeom>
          <a:solidFill>
            <a:schemeClr val="bg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4"/>
          <p:cNvSpPr txBox="1">
            <a:spLocks noGrp="1"/>
          </p:cNvSpPr>
          <p:nvPr>
            <p:ph type="title"/>
          </p:nvPr>
        </p:nvSpPr>
        <p:spPr>
          <a:xfrm>
            <a:off x="1215001" y="1028700"/>
            <a:ext cx="15857997" cy="1282403"/>
          </a:xfrm>
          <a:prstGeom prst="rect">
            <a:avLst/>
          </a:prstGeom>
        </p:spPr>
        <p:txBody>
          <a:bodyPr vert="horz" wrap="square" lIns="0" tIns="355601" rIns="0" bIns="0" rtlCol="0">
            <a:spAutoFit/>
          </a:bodyPr>
          <a:lstStyle/>
          <a:p>
            <a:pPr marL="4299585">
              <a:lnSpc>
                <a:spcPct val="100000"/>
              </a:lnSpc>
              <a:spcBef>
                <a:spcPts val="100"/>
              </a:spcBef>
            </a:pPr>
            <a:r>
              <a:rPr lang="en-US" spc="720" dirty="0">
                <a:solidFill>
                  <a:schemeClr val="tx1"/>
                </a:solidFill>
              </a:rPr>
              <a:t>Resources</a:t>
            </a:r>
            <a:endParaRPr spc="675" dirty="0">
              <a:solidFill>
                <a:schemeClr val="tx1"/>
              </a:solidFill>
            </a:endParaRPr>
          </a:p>
        </p:txBody>
      </p:sp>
      <p:sp>
        <p:nvSpPr>
          <p:cNvPr id="10" name="object 10"/>
          <p:cNvSpPr txBox="1">
            <a:spLocks noGrp="1"/>
          </p:cNvSpPr>
          <p:nvPr>
            <p:ph idx="1"/>
          </p:nvPr>
        </p:nvSpPr>
        <p:spPr>
          <a:xfrm>
            <a:off x="3643327" y="2781300"/>
            <a:ext cx="11001343" cy="3780522"/>
          </a:xfrm>
          <a:prstGeom prst="rect">
            <a:avLst/>
          </a:prstGeom>
        </p:spPr>
        <p:txBody>
          <a:bodyPr vert="horz" wrap="square" lIns="0" tIns="375920" rIns="0" bIns="0" rtlCol="0">
            <a:spAutoFit/>
          </a:bodyPr>
          <a:lstStyle/>
          <a:p>
            <a:pPr marL="114300">
              <a:spcAft>
                <a:spcPts val="600"/>
              </a:spcAft>
            </a:pPr>
            <a:r>
              <a:rPr lang="en-US" sz="2800" b="1" dirty="0">
                <a:solidFill>
                  <a:srgbClr val="00B0F0"/>
                </a:solidFill>
                <a:hlinkClick r:id="rId2">
                  <a:extLst>
                    <a:ext uri="{A12FA001-AC4F-418D-AE19-62706E023703}">
                      <ahyp:hlinkClr xmlns:ahyp="http://schemas.microsoft.com/office/drawing/2018/hyperlinkcolor" val="tx"/>
                    </a:ext>
                  </a:extLst>
                </a:hlinkClick>
              </a:rPr>
              <a:t>https://cloud.google.com/learn/training</a:t>
            </a:r>
            <a:endParaRPr lang="en-US" sz="2800" b="1" dirty="0">
              <a:solidFill>
                <a:srgbClr val="00B0F0"/>
              </a:solidFill>
            </a:endParaRPr>
          </a:p>
          <a:p>
            <a:pPr marL="114300">
              <a:spcAft>
                <a:spcPts val="600"/>
              </a:spcAft>
            </a:pPr>
            <a:r>
              <a:rPr lang="en-US" sz="2800" b="1" dirty="0">
                <a:solidFill>
                  <a:srgbClr val="00B0F0"/>
                </a:solidFill>
                <a:hlinkClick r:id="rId3">
                  <a:extLst>
                    <a:ext uri="{A12FA001-AC4F-418D-AE19-62706E023703}">
                      <ahyp:hlinkClr xmlns:ahyp="http://schemas.microsoft.com/office/drawing/2018/hyperlinkcolor" val="tx"/>
                    </a:ext>
                  </a:extLst>
                </a:hlinkClick>
              </a:rPr>
              <a:t>https://learn.microsoft.com/en-us/</a:t>
            </a:r>
            <a:endParaRPr lang="en-US" sz="2800" b="1" dirty="0">
              <a:solidFill>
                <a:srgbClr val="00B0F0"/>
              </a:solidFill>
            </a:endParaRPr>
          </a:p>
          <a:p>
            <a:pPr marL="114300">
              <a:spcAft>
                <a:spcPts val="600"/>
              </a:spcAft>
            </a:pPr>
            <a:r>
              <a:rPr lang="en-US" sz="2800" b="1" dirty="0">
                <a:solidFill>
                  <a:srgbClr val="00B0F0"/>
                </a:solidFill>
                <a:hlinkClick r:id="rId4">
                  <a:extLst>
                    <a:ext uri="{A12FA001-AC4F-418D-AE19-62706E023703}">
                      <ahyp:hlinkClr xmlns:ahyp="http://schemas.microsoft.com/office/drawing/2018/hyperlinkcolor" val="tx"/>
                    </a:ext>
                  </a:extLst>
                </a:hlinkClick>
              </a:rPr>
              <a:t>https://aws.amazon.com/training/learn-about/</a:t>
            </a:r>
            <a:endParaRPr lang="en-US" sz="2800" b="1" dirty="0">
              <a:solidFill>
                <a:srgbClr val="00B0F0"/>
              </a:solidFill>
            </a:endParaRPr>
          </a:p>
          <a:p>
            <a:pPr marL="114300">
              <a:spcAft>
                <a:spcPts val="600"/>
              </a:spcAft>
            </a:pPr>
            <a:r>
              <a:rPr lang="en-US" sz="2800" b="1" dirty="0">
                <a:solidFill>
                  <a:srgbClr val="00B0F0"/>
                </a:solidFill>
                <a:hlinkClick r:id="rId5">
                  <a:extLst>
                    <a:ext uri="{A12FA001-AC4F-418D-AE19-62706E023703}">
                      <ahyp:hlinkClr xmlns:ahyp="http://schemas.microsoft.com/office/drawing/2018/hyperlinkcolor" val="tx"/>
                    </a:ext>
                  </a:extLst>
                </a:hlinkClick>
              </a:rPr>
              <a:t>https://getfitwithsagar.graphy.com/</a:t>
            </a:r>
            <a:endParaRPr lang="en-US" sz="2800" b="1" dirty="0">
              <a:solidFill>
                <a:srgbClr val="00B0F0"/>
              </a:solidFill>
            </a:endParaRPr>
          </a:p>
          <a:p>
            <a:pPr marL="114300">
              <a:spcAft>
                <a:spcPts val="600"/>
              </a:spcAft>
            </a:pPr>
            <a:r>
              <a:rPr lang="en-US" sz="2800" b="1" dirty="0">
                <a:solidFill>
                  <a:srgbClr val="00B0F0"/>
                </a:solidFill>
                <a:hlinkClick r:id="rId6">
                  <a:extLst>
                    <a:ext uri="{A12FA001-AC4F-418D-AE19-62706E023703}">
                      <ahyp:hlinkClr xmlns:ahyp="http://schemas.microsoft.com/office/drawing/2018/hyperlinkcolor" val="tx"/>
                    </a:ext>
                  </a:extLst>
                </a:hlinkClick>
              </a:rPr>
              <a:t>https://cloud.google.com/edu/students</a:t>
            </a:r>
            <a:endParaRPr lang="en-US" sz="2800" b="1" dirty="0">
              <a:solidFill>
                <a:srgbClr val="00B0F0"/>
              </a:solidFill>
            </a:endParaRPr>
          </a:p>
          <a:p>
            <a:pPr marL="0" indent="0">
              <a:spcAft>
                <a:spcPts val="600"/>
              </a:spcAft>
              <a:buNone/>
            </a:pPr>
            <a:endParaRPr lang="en-US" sz="2800" b="1" dirty="0"/>
          </a:p>
        </p:txBody>
      </p:sp>
    </p:spTree>
    <p:extLst>
      <p:ext uri="{BB962C8B-B14F-4D97-AF65-F5344CB8AC3E}">
        <p14:creationId xmlns:p14="http://schemas.microsoft.com/office/powerpoint/2010/main" val="3054252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2"/>
            <a:ext cx="18288000" cy="7805737"/>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209699A8-9F52-4C34-9606-370C555BC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447798" y="1861170"/>
            <a:ext cx="9130286" cy="6564660"/>
          </a:xfrm>
          <a:prstGeom prst="rect">
            <a:avLst/>
          </a:prstGeom>
          <a:effectLst/>
        </p:spPr>
        <p:txBody>
          <a:bodyPr vert="horz" lIns="91440" tIns="45720" rIns="91440" bIns="45720" rtlCol="0" anchor="ctr">
            <a:normAutofit/>
          </a:bodyPr>
          <a:lstStyle/>
          <a:p>
            <a:pPr marL="2494915" algn="r" defTabSz="457200"/>
            <a:r>
              <a:rPr lang="en-US" sz="6100" spc="265" dirty="0">
                <a:solidFill>
                  <a:schemeClr val="tx1"/>
                </a:solidFill>
              </a:rPr>
              <a:t>My Journey</a:t>
            </a:r>
            <a:endParaRPr lang="en-US" sz="6100" spc="270" dirty="0">
              <a:solidFill>
                <a:schemeClr val="tx1"/>
              </a:solidFill>
            </a:endParaRPr>
          </a:p>
        </p:txBody>
      </p:sp>
      <p:cxnSp>
        <p:nvCxnSpPr>
          <p:cNvPr id="14" name="Straight Connector 13">
            <a:extLst>
              <a:ext uri="{FF2B5EF4-FFF2-40B4-BE49-F238E27FC236}">
                <a16:creationId xmlns:a16="http://schemas.microsoft.com/office/drawing/2014/main" id="{90CF8BA8-E7AA-4F97-9E4C-CD11742FA0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01984" y="2545165"/>
            <a:ext cx="0" cy="5196671"/>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7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AECB243-4578-3C7B-D00B-E2C26C1BA117}"/>
              </a:ext>
            </a:extLst>
          </p:cNvPr>
          <p:cNvSpPr/>
          <p:nvPr/>
        </p:nvSpPr>
        <p:spPr>
          <a:xfrm>
            <a:off x="0" y="0"/>
            <a:ext cx="18288000" cy="10287000"/>
          </a:xfrm>
          <a:prstGeom prst="rect">
            <a:avLst/>
          </a:prstGeom>
          <a:solidFill>
            <a:schemeClr val="bg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next to a tractor&#10;&#10;Description automatically generated with medium confidence">
            <a:extLst>
              <a:ext uri="{FF2B5EF4-FFF2-40B4-BE49-F238E27FC236}">
                <a16:creationId xmlns:a16="http://schemas.microsoft.com/office/drawing/2014/main" id="{10132125-A868-A60F-A4CD-09CFFB11A452}"/>
              </a:ext>
            </a:extLst>
          </p:cNvPr>
          <p:cNvPicPr>
            <a:picLocks noChangeAspect="1"/>
          </p:cNvPicPr>
          <p:nvPr/>
        </p:nvPicPr>
        <p:blipFill>
          <a:blip r:embed="rId2"/>
          <a:stretch>
            <a:fillRect/>
          </a:stretch>
        </p:blipFill>
        <p:spPr>
          <a:xfrm>
            <a:off x="1297584" y="2247900"/>
            <a:ext cx="4412781" cy="3023718"/>
          </a:xfrm>
          <a:prstGeom prst="rect">
            <a:avLst/>
          </a:prstGeom>
        </p:spPr>
      </p:pic>
      <p:pic>
        <p:nvPicPr>
          <p:cNvPr id="6" name="Picture 5" descr="A person squatting in a field of plants&#10;&#10;Description automatically generated with medium confidence">
            <a:extLst>
              <a:ext uri="{FF2B5EF4-FFF2-40B4-BE49-F238E27FC236}">
                <a16:creationId xmlns:a16="http://schemas.microsoft.com/office/drawing/2014/main" id="{F57577E5-AABF-C135-3111-BFFA852570D5}"/>
              </a:ext>
            </a:extLst>
          </p:cNvPr>
          <p:cNvPicPr>
            <a:picLocks noChangeAspect="1"/>
          </p:cNvPicPr>
          <p:nvPr/>
        </p:nvPicPr>
        <p:blipFill>
          <a:blip r:embed="rId3"/>
          <a:stretch>
            <a:fillRect/>
          </a:stretch>
        </p:blipFill>
        <p:spPr>
          <a:xfrm>
            <a:off x="5710365" y="2273353"/>
            <a:ext cx="5065194" cy="3616723"/>
          </a:xfrm>
          <a:prstGeom prst="rect">
            <a:avLst/>
          </a:prstGeom>
        </p:spPr>
      </p:pic>
      <p:pic>
        <p:nvPicPr>
          <p:cNvPr id="7" name="Picture 6" descr="A picture containing tree, sky, outdoor, cow&#10;&#10;Description automatically generated">
            <a:extLst>
              <a:ext uri="{FF2B5EF4-FFF2-40B4-BE49-F238E27FC236}">
                <a16:creationId xmlns:a16="http://schemas.microsoft.com/office/drawing/2014/main" id="{AF8B09F5-94BB-43F4-0EFC-6D6F550DC2D9}"/>
              </a:ext>
            </a:extLst>
          </p:cNvPr>
          <p:cNvPicPr>
            <a:picLocks noChangeAspect="1"/>
          </p:cNvPicPr>
          <p:nvPr/>
        </p:nvPicPr>
        <p:blipFill>
          <a:blip r:embed="rId4"/>
          <a:stretch>
            <a:fillRect/>
          </a:stretch>
        </p:blipFill>
        <p:spPr>
          <a:xfrm>
            <a:off x="10431860" y="2247900"/>
            <a:ext cx="4291554" cy="7239000"/>
          </a:xfrm>
          <a:prstGeom prst="rect">
            <a:avLst/>
          </a:prstGeom>
        </p:spPr>
      </p:pic>
      <p:pic>
        <p:nvPicPr>
          <p:cNvPr id="8" name="Picture 7" descr="A picture containing outdoor, ground, plant, garden&#10;&#10;Description automatically generated">
            <a:extLst>
              <a:ext uri="{FF2B5EF4-FFF2-40B4-BE49-F238E27FC236}">
                <a16:creationId xmlns:a16="http://schemas.microsoft.com/office/drawing/2014/main" id="{F830FF34-B6C6-9B86-825E-E41EA5420B56}"/>
              </a:ext>
            </a:extLst>
          </p:cNvPr>
          <p:cNvPicPr>
            <a:picLocks noChangeAspect="1"/>
          </p:cNvPicPr>
          <p:nvPr/>
        </p:nvPicPr>
        <p:blipFill>
          <a:blip r:embed="rId5"/>
          <a:stretch>
            <a:fillRect/>
          </a:stretch>
        </p:blipFill>
        <p:spPr>
          <a:xfrm>
            <a:off x="4861999" y="5297071"/>
            <a:ext cx="5573980" cy="4147506"/>
          </a:xfrm>
          <a:prstGeom prst="rect">
            <a:avLst/>
          </a:prstGeom>
        </p:spPr>
      </p:pic>
      <p:pic>
        <p:nvPicPr>
          <p:cNvPr id="9" name="Picture 8" descr="A picture containing outdoor, grass, person, vegetable&#10;&#10;Description automatically generated">
            <a:extLst>
              <a:ext uri="{FF2B5EF4-FFF2-40B4-BE49-F238E27FC236}">
                <a16:creationId xmlns:a16="http://schemas.microsoft.com/office/drawing/2014/main" id="{12C7F0F1-71FE-2670-41D4-7E729032E3D5}"/>
              </a:ext>
            </a:extLst>
          </p:cNvPr>
          <p:cNvPicPr>
            <a:picLocks noChangeAspect="1"/>
          </p:cNvPicPr>
          <p:nvPr/>
        </p:nvPicPr>
        <p:blipFill>
          <a:blip r:embed="rId6"/>
          <a:stretch>
            <a:fillRect/>
          </a:stretch>
        </p:blipFill>
        <p:spPr>
          <a:xfrm>
            <a:off x="1739447" y="5271618"/>
            <a:ext cx="3122551" cy="4172958"/>
          </a:xfrm>
          <a:prstGeom prst="rect">
            <a:avLst/>
          </a:prstGeom>
        </p:spPr>
      </p:pic>
      <p:pic>
        <p:nvPicPr>
          <p:cNvPr id="11" name="Picture 10" descr="A person standing in a field&#10;&#10;Description automatically generated with low confidence">
            <a:extLst>
              <a:ext uri="{FF2B5EF4-FFF2-40B4-BE49-F238E27FC236}">
                <a16:creationId xmlns:a16="http://schemas.microsoft.com/office/drawing/2014/main" id="{46E3BDEA-4F35-E0AC-4E22-C94671F1549B}"/>
              </a:ext>
            </a:extLst>
          </p:cNvPr>
          <p:cNvPicPr>
            <a:picLocks noChangeAspect="1"/>
          </p:cNvPicPr>
          <p:nvPr/>
        </p:nvPicPr>
        <p:blipFill>
          <a:blip r:embed="rId7"/>
          <a:stretch>
            <a:fillRect/>
          </a:stretch>
        </p:blipFill>
        <p:spPr>
          <a:xfrm>
            <a:off x="14706938" y="2246870"/>
            <a:ext cx="3363099" cy="3557119"/>
          </a:xfrm>
          <a:prstGeom prst="rect">
            <a:avLst/>
          </a:prstGeom>
        </p:spPr>
      </p:pic>
    </p:spTree>
    <p:extLst>
      <p:ext uri="{BB962C8B-B14F-4D97-AF65-F5344CB8AC3E}">
        <p14:creationId xmlns:p14="http://schemas.microsoft.com/office/powerpoint/2010/main" val="3489925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38" name="Picture 1" descr="A group of people posing for a photo&#10;&#10;Description automatically generated">
            <a:extLst>
              <a:ext uri="{FF2B5EF4-FFF2-40B4-BE49-F238E27FC236}">
                <a16:creationId xmlns:a16="http://schemas.microsoft.com/office/drawing/2014/main" id="{0AB2CDD5-6E2D-E0E9-2D4C-81062B01C151}"/>
              </a:ext>
            </a:extLst>
          </p:cNvPr>
          <p:cNvPicPr>
            <a:picLocks noChangeAspect="1"/>
          </p:cNvPicPr>
          <p:nvPr/>
        </p:nvPicPr>
        <p:blipFill>
          <a:blip r:embed="rId2"/>
          <a:stretch>
            <a:fillRect/>
          </a:stretch>
        </p:blipFill>
        <p:spPr>
          <a:xfrm>
            <a:off x="6804152" y="965200"/>
            <a:ext cx="4679695" cy="8356599"/>
          </a:xfrm>
          <a:prstGeom prst="rect">
            <a:avLst/>
          </a:prstGeom>
        </p:spPr>
      </p:pic>
      <p:sp>
        <p:nvSpPr>
          <p:cNvPr id="35" name="Rectangle 34">
            <a:extLst>
              <a:ext uri="{FF2B5EF4-FFF2-40B4-BE49-F238E27FC236}">
                <a16:creationId xmlns:a16="http://schemas.microsoft.com/office/drawing/2014/main" id="{2AECB243-4578-3C7B-D00B-E2C26C1BA117}"/>
              </a:ext>
            </a:extLst>
          </p:cNvPr>
          <p:cNvSpPr/>
          <p:nvPr/>
        </p:nvSpPr>
        <p:spPr>
          <a:xfrm>
            <a:off x="0" y="0"/>
            <a:ext cx="18288000" cy="10287000"/>
          </a:xfrm>
          <a:prstGeom prst="rect">
            <a:avLst/>
          </a:prstGeom>
          <a:solidFill>
            <a:schemeClr val="bg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61DD5493-5328-A442-0FF5-81D00C1B2FC5}"/>
              </a:ext>
            </a:extLst>
          </p:cNvPr>
          <p:cNvPicPr>
            <a:picLocks noChangeAspect="1"/>
          </p:cNvPicPr>
          <p:nvPr/>
        </p:nvPicPr>
        <p:blipFill>
          <a:blip r:embed="rId3"/>
          <a:stretch>
            <a:fillRect/>
          </a:stretch>
        </p:blipFill>
        <p:spPr>
          <a:xfrm>
            <a:off x="9429366" y="1253213"/>
            <a:ext cx="4299168" cy="7866566"/>
          </a:xfrm>
          <a:prstGeom prst="rect">
            <a:avLst/>
          </a:prstGeom>
        </p:spPr>
      </p:pic>
      <p:pic>
        <p:nvPicPr>
          <p:cNvPr id="10" name="Picture 9" descr="A group of people posing for a photo&#10;&#10;Description automatically generated">
            <a:extLst>
              <a:ext uri="{FF2B5EF4-FFF2-40B4-BE49-F238E27FC236}">
                <a16:creationId xmlns:a16="http://schemas.microsoft.com/office/drawing/2014/main" id="{663C4521-2860-F500-4310-BA6CF0967AC9}"/>
              </a:ext>
            </a:extLst>
          </p:cNvPr>
          <p:cNvPicPr>
            <a:picLocks noChangeAspect="1"/>
          </p:cNvPicPr>
          <p:nvPr/>
        </p:nvPicPr>
        <p:blipFill>
          <a:blip r:embed="rId4"/>
          <a:stretch>
            <a:fillRect/>
          </a:stretch>
        </p:blipFill>
        <p:spPr>
          <a:xfrm>
            <a:off x="13736222" y="3924299"/>
            <a:ext cx="4527614" cy="3065213"/>
          </a:xfrm>
          <a:prstGeom prst="rect">
            <a:avLst/>
          </a:prstGeom>
        </p:spPr>
      </p:pic>
      <p:pic>
        <p:nvPicPr>
          <p:cNvPr id="12" name="Picture 11" descr="A person giving a presentation to a group of people&#10;&#10;Description automatically generated with medium confidence">
            <a:extLst>
              <a:ext uri="{FF2B5EF4-FFF2-40B4-BE49-F238E27FC236}">
                <a16:creationId xmlns:a16="http://schemas.microsoft.com/office/drawing/2014/main" id="{3627205F-8627-E6E2-28C1-7978AE5FD5E9}"/>
              </a:ext>
            </a:extLst>
          </p:cNvPr>
          <p:cNvPicPr>
            <a:picLocks noChangeAspect="1"/>
          </p:cNvPicPr>
          <p:nvPr/>
        </p:nvPicPr>
        <p:blipFill>
          <a:blip r:embed="rId5"/>
          <a:stretch>
            <a:fillRect/>
          </a:stretch>
        </p:blipFill>
        <p:spPr>
          <a:xfrm>
            <a:off x="72827" y="2502305"/>
            <a:ext cx="5473583" cy="2954601"/>
          </a:xfrm>
          <a:prstGeom prst="rect">
            <a:avLst/>
          </a:prstGeom>
        </p:spPr>
      </p:pic>
      <p:pic>
        <p:nvPicPr>
          <p:cNvPr id="13" name="Picture 12" descr="A person standing next to a podium&#10;&#10;Description automatically generated">
            <a:extLst>
              <a:ext uri="{FF2B5EF4-FFF2-40B4-BE49-F238E27FC236}">
                <a16:creationId xmlns:a16="http://schemas.microsoft.com/office/drawing/2014/main" id="{3E2304D4-0375-2E1C-D49A-AEEECBE75EED}"/>
              </a:ext>
            </a:extLst>
          </p:cNvPr>
          <p:cNvPicPr>
            <a:picLocks noChangeAspect="1"/>
          </p:cNvPicPr>
          <p:nvPr/>
        </p:nvPicPr>
        <p:blipFill>
          <a:blip r:embed="rId6"/>
          <a:stretch>
            <a:fillRect/>
          </a:stretch>
        </p:blipFill>
        <p:spPr>
          <a:xfrm>
            <a:off x="0" y="5470487"/>
            <a:ext cx="5874405" cy="3186106"/>
          </a:xfrm>
          <a:prstGeom prst="rect">
            <a:avLst/>
          </a:prstGeom>
        </p:spPr>
      </p:pic>
      <p:pic>
        <p:nvPicPr>
          <p:cNvPr id="3" name="Picture 2" descr="A group of people posing for a photo&#10;&#10;Description automatically generated">
            <a:extLst>
              <a:ext uri="{FF2B5EF4-FFF2-40B4-BE49-F238E27FC236}">
                <a16:creationId xmlns:a16="http://schemas.microsoft.com/office/drawing/2014/main" id="{0E48369C-6750-E4B2-71CC-F2D4E54B2244}"/>
              </a:ext>
            </a:extLst>
          </p:cNvPr>
          <p:cNvPicPr>
            <a:picLocks noChangeAspect="1"/>
          </p:cNvPicPr>
          <p:nvPr/>
        </p:nvPicPr>
        <p:blipFill>
          <a:blip r:embed="rId2"/>
          <a:stretch>
            <a:fillRect/>
          </a:stretch>
        </p:blipFill>
        <p:spPr>
          <a:xfrm>
            <a:off x="4527615" y="1266794"/>
            <a:ext cx="4941694" cy="7852984"/>
          </a:xfrm>
          <a:prstGeom prst="rect">
            <a:avLst/>
          </a:prstGeom>
        </p:spPr>
      </p:pic>
    </p:spTree>
    <p:extLst>
      <p:ext uri="{BB962C8B-B14F-4D97-AF65-F5344CB8AC3E}">
        <p14:creationId xmlns:p14="http://schemas.microsoft.com/office/powerpoint/2010/main" val="808901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38" name="Picture 1" descr="A group of people posing for a photo&#10;&#10;Description automatically generated">
            <a:extLst>
              <a:ext uri="{FF2B5EF4-FFF2-40B4-BE49-F238E27FC236}">
                <a16:creationId xmlns:a16="http://schemas.microsoft.com/office/drawing/2014/main" id="{0AB2CDD5-6E2D-E0E9-2D4C-81062B01C151}"/>
              </a:ext>
            </a:extLst>
          </p:cNvPr>
          <p:cNvPicPr>
            <a:picLocks noChangeAspect="1"/>
          </p:cNvPicPr>
          <p:nvPr/>
        </p:nvPicPr>
        <p:blipFill>
          <a:blip r:embed="rId2"/>
          <a:stretch>
            <a:fillRect/>
          </a:stretch>
        </p:blipFill>
        <p:spPr>
          <a:xfrm>
            <a:off x="6804152" y="965200"/>
            <a:ext cx="4679695" cy="8356599"/>
          </a:xfrm>
          <a:prstGeom prst="rect">
            <a:avLst/>
          </a:prstGeom>
        </p:spPr>
      </p:pic>
      <p:sp>
        <p:nvSpPr>
          <p:cNvPr id="35" name="Rectangle 34">
            <a:extLst>
              <a:ext uri="{FF2B5EF4-FFF2-40B4-BE49-F238E27FC236}">
                <a16:creationId xmlns:a16="http://schemas.microsoft.com/office/drawing/2014/main" id="{2AECB243-4578-3C7B-D00B-E2C26C1BA117}"/>
              </a:ext>
            </a:extLst>
          </p:cNvPr>
          <p:cNvSpPr/>
          <p:nvPr/>
        </p:nvSpPr>
        <p:spPr>
          <a:xfrm>
            <a:off x="0" y="0"/>
            <a:ext cx="18288000" cy="10287000"/>
          </a:xfrm>
          <a:prstGeom prst="rect">
            <a:avLst/>
          </a:prstGeom>
          <a:solidFill>
            <a:schemeClr val="bg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people posing for a photo&#10;&#10;Description automatically generated">
            <a:extLst>
              <a:ext uri="{FF2B5EF4-FFF2-40B4-BE49-F238E27FC236}">
                <a16:creationId xmlns:a16="http://schemas.microsoft.com/office/drawing/2014/main" id="{54027BFD-BC7F-2961-5CFC-08EA92D43DBC}"/>
              </a:ext>
            </a:extLst>
          </p:cNvPr>
          <p:cNvPicPr>
            <a:picLocks noChangeAspect="1"/>
          </p:cNvPicPr>
          <p:nvPr/>
        </p:nvPicPr>
        <p:blipFill rotWithShape="1">
          <a:blip r:embed="rId3">
            <a:alphaModFix/>
          </a:blip>
          <a:srcRect l="2404" r="16684" b="1"/>
          <a:stretch/>
        </p:blipFill>
        <p:spPr>
          <a:xfrm>
            <a:off x="2133600" y="2628900"/>
            <a:ext cx="11430000" cy="6427475"/>
          </a:xfrm>
          <a:prstGeom prst="rect">
            <a:avLst/>
          </a:prstGeom>
        </p:spPr>
      </p:pic>
      <p:pic>
        <p:nvPicPr>
          <p:cNvPr id="5" name="Picture 4" descr="A group of people in a room&#10;&#10;Description automatically generated">
            <a:extLst>
              <a:ext uri="{FF2B5EF4-FFF2-40B4-BE49-F238E27FC236}">
                <a16:creationId xmlns:a16="http://schemas.microsoft.com/office/drawing/2014/main" id="{6CCCB3BD-492F-BF0C-8263-9CA1576A687B}"/>
              </a:ext>
            </a:extLst>
          </p:cNvPr>
          <p:cNvPicPr>
            <a:picLocks noChangeAspect="1"/>
          </p:cNvPicPr>
          <p:nvPr/>
        </p:nvPicPr>
        <p:blipFill rotWithShape="1">
          <a:blip r:embed="rId4"/>
          <a:srcRect l="24774" r="29478" b="3"/>
          <a:stretch/>
        </p:blipFill>
        <p:spPr>
          <a:xfrm>
            <a:off x="0" y="0"/>
            <a:ext cx="4114800" cy="41148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6" name="Picture 5" descr="A person and a child sitting at a computer&#10;&#10;Description automatically generated with low confidence">
            <a:extLst>
              <a:ext uri="{FF2B5EF4-FFF2-40B4-BE49-F238E27FC236}">
                <a16:creationId xmlns:a16="http://schemas.microsoft.com/office/drawing/2014/main" id="{058CC55E-83F8-A915-731B-7924EAA9038C}"/>
              </a:ext>
            </a:extLst>
          </p:cNvPr>
          <p:cNvPicPr>
            <a:picLocks noChangeAspect="1"/>
          </p:cNvPicPr>
          <p:nvPr/>
        </p:nvPicPr>
        <p:blipFill rotWithShape="1">
          <a:blip r:embed="rId5"/>
          <a:srcRect l="14498" r="32450" b="-3"/>
          <a:stretch/>
        </p:blipFill>
        <p:spPr>
          <a:xfrm>
            <a:off x="13514124" y="6197319"/>
            <a:ext cx="4768368" cy="4089682"/>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pic>
        <p:nvPicPr>
          <p:cNvPr id="7" name="Picture 6" descr="A person standing in front of a chalkboard&#10;&#10;Description automatically generated">
            <a:extLst>
              <a:ext uri="{FF2B5EF4-FFF2-40B4-BE49-F238E27FC236}">
                <a16:creationId xmlns:a16="http://schemas.microsoft.com/office/drawing/2014/main" id="{5BD8A145-46A6-56E1-EA91-03B9320CE2BA}"/>
              </a:ext>
            </a:extLst>
          </p:cNvPr>
          <p:cNvPicPr>
            <a:picLocks noChangeAspect="1"/>
          </p:cNvPicPr>
          <p:nvPr/>
        </p:nvPicPr>
        <p:blipFill rotWithShape="1">
          <a:blip r:embed="rId6"/>
          <a:srcRect l="23055" r="22685"/>
          <a:stretch/>
        </p:blipFill>
        <p:spPr>
          <a:xfrm>
            <a:off x="12417936" y="3"/>
            <a:ext cx="5870064" cy="4922354"/>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pic>
        <p:nvPicPr>
          <p:cNvPr id="8" name="Picture 7" descr="A group of people posing for a photo in front of a projector screen&#10;&#10;Description automatically generated">
            <a:extLst>
              <a:ext uri="{FF2B5EF4-FFF2-40B4-BE49-F238E27FC236}">
                <a16:creationId xmlns:a16="http://schemas.microsoft.com/office/drawing/2014/main" id="{EEDA5FAA-8868-D5E7-4D6A-401370BA863B}"/>
              </a:ext>
            </a:extLst>
          </p:cNvPr>
          <p:cNvPicPr>
            <a:picLocks noChangeAspect="1"/>
          </p:cNvPicPr>
          <p:nvPr/>
        </p:nvPicPr>
        <p:blipFill rotWithShape="1">
          <a:blip r:embed="rId7"/>
          <a:srcRect t="29506" r="5" b="5"/>
          <a:stretch/>
        </p:blipFill>
        <p:spPr>
          <a:xfrm>
            <a:off x="20595" y="7136803"/>
            <a:ext cx="5925312" cy="313269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Tree>
    <p:extLst>
      <p:ext uri="{BB962C8B-B14F-4D97-AF65-F5344CB8AC3E}">
        <p14:creationId xmlns:p14="http://schemas.microsoft.com/office/powerpoint/2010/main" val="2150579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6"/>
        <p:cNvGrpSpPr/>
        <p:nvPr/>
      </p:nvGrpSpPr>
      <p:grpSpPr>
        <a:xfrm>
          <a:off x="0" y="0"/>
          <a:ext cx="0" cy="0"/>
          <a:chOff x="0" y="0"/>
          <a:chExt cx="0" cy="0"/>
        </a:xfrm>
      </p:grpSpPr>
      <p:sp>
        <p:nvSpPr>
          <p:cNvPr id="80"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2"/>
            <a:ext cx="18288000" cy="7805737"/>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81" name="Rounded Rectangle 16">
            <a:extLst>
              <a:ext uri="{FF2B5EF4-FFF2-40B4-BE49-F238E27FC236}">
                <a16:creationId xmlns:a16="http://schemas.microsoft.com/office/drawing/2014/main" id="{27C8FC7F-7C7F-491C-9FCA-6BCC885DA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459" y="965196"/>
            <a:ext cx="16391421" cy="5399028"/>
          </a:xfrm>
          <a:prstGeom prst="roundRect">
            <a:avLst>
              <a:gd name="adj" fmla="val 3513"/>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75">
            <a:extLst>
              <a:ext uri="{FF2B5EF4-FFF2-40B4-BE49-F238E27FC236}">
                <a16:creationId xmlns:a16="http://schemas.microsoft.com/office/drawing/2014/main" id="{69B70B65-7AC7-4119-A404-399617955B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14748" y="6787643"/>
            <a:ext cx="18304727" cy="3516086"/>
            <a:chOff x="0" y="4525094"/>
            <a:chExt cx="12203151" cy="2344057"/>
          </a:xfrm>
        </p:grpSpPr>
        <p:sp>
          <p:nvSpPr>
            <p:cNvPr id="83" name="Freeform 9">
              <a:extLst>
                <a:ext uri="{FF2B5EF4-FFF2-40B4-BE49-F238E27FC236}">
                  <a16:creationId xmlns:a16="http://schemas.microsoft.com/office/drawing/2014/main" id="{9E640CB9-C074-4CF1-8C84-2FF061892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a:extLst>
                <a:ext uri="{FF2B5EF4-FFF2-40B4-BE49-F238E27FC236}">
                  <a16:creationId xmlns:a16="http://schemas.microsoft.com/office/drawing/2014/main" id="{F830C1C5-9405-4A50-936E-51636AF6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20769181-A18E-4E2F-AD82-752B9A03D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Google Shape;67;g17a7a56d430_0_0"/>
          <p:cNvSpPr txBox="1">
            <a:spLocks noGrp="1"/>
          </p:cNvSpPr>
          <p:nvPr>
            <p:ph type="title"/>
          </p:nvPr>
        </p:nvSpPr>
        <p:spPr>
          <a:xfrm>
            <a:off x="1215001" y="7226299"/>
            <a:ext cx="15858000" cy="1169294"/>
          </a:xfrm>
          <a:prstGeom prst="rect">
            <a:avLst/>
          </a:prstGeom>
          <a:effectLst/>
        </p:spPr>
        <p:txBody>
          <a:bodyPr spcFirstLastPara="1" vert="horz" lIns="91440" tIns="45720" rIns="91440" bIns="45720" rtlCol="0" anchor="b" anchorCtr="0">
            <a:normAutofit/>
          </a:bodyPr>
          <a:lstStyle/>
          <a:p>
            <a:pPr defTabSz="457200">
              <a:lnSpc>
                <a:spcPct val="90000"/>
              </a:lnSpc>
              <a:spcBef>
                <a:spcPct val="0"/>
              </a:spcBef>
              <a:buSzPct val="111111"/>
            </a:pPr>
            <a:r>
              <a:rPr lang="en-US" sz="3800">
                <a:solidFill>
                  <a:schemeClr val="tx1"/>
                </a:solidFill>
              </a:rPr>
              <a:t>Balancing between interest and office work</a:t>
            </a:r>
            <a:br>
              <a:rPr lang="en-US" sz="3800">
                <a:solidFill>
                  <a:schemeClr val="tx1"/>
                </a:solidFill>
              </a:rPr>
            </a:br>
            <a:endParaRPr lang="en-US" sz="3800">
              <a:solidFill>
                <a:schemeClr val="tx1"/>
              </a:solidFill>
            </a:endParaRPr>
          </a:p>
        </p:txBody>
      </p:sp>
      <p:pic>
        <p:nvPicPr>
          <p:cNvPr id="7" name="Picture 6" descr="Graphical user interface&#10;&#10;Description automatically generated">
            <a:extLst>
              <a:ext uri="{FF2B5EF4-FFF2-40B4-BE49-F238E27FC236}">
                <a16:creationId xmlns:a16="http://schemas.microsoft.com/office/drawing/2014/main" id="{88AB4BBC-F2F3-9F46-B942-A282ACC8CB0C}"/>
              </a:ext>
            </a:extLst>
          </p:cNvPr>
          <p:cNvPicPr>
            <a:picLocks noChangeAspect="1"/>
          </p:cNvPicPr>
          <p:nvPr/>
        </p:nvPicPr>
        <p:blipFill rotWithShape="1">
          <a:blip r:embed="rId3"/>
          <a:srcRect l="3465" r="6" b="6"/>
          <a:stretch/>
        </p:blipFill>
        <p:spPr>
          <a:xfrm>
            <a:off x="1597785" y="1343941"/>
            <a:ext cx="4478233" cy="4638984"/>
          </a:xfrm>
          <a:prstGeom prst="rect">
            <a:avLst/>
          </a:prstGeom>
        </p:spPr>
      </p:pic>
      <p:pic>
        <p:nvPicPr>
          <p:cNvPr id="9" name="Picture 8" descr="A picture containing application&#10;&#10;Description automatically generated">
            <a:extLst>
              <a:ext uri="{FF2B5EF4-FFF2-40B4-BE49-F238E27FC236}">
                <a16:creationId xmlns:a16="http://schemas.microsoft.com/office/drawing/2014/main" id="{DEA75E75-9CAE-4A85-CDBC-DEDF40E02C9D}"/>
              </a:ext>
            </a:extLst>
          </p:cNvPr>
          <p:cNvPicPr>
            <a:picLocks noChangeAspect="1"/>
          </p:cNvPicPr>
          <p:nvPr/>
        </p:nvPicPr>
        <p:blipFill rotWithShape="1">
          <a:blip r:embed="rId4"/>
          <a:srcRect r="3471" b="6"/>
          <a:stretch/>
        </p:blipFill>
        <p:spPr>
          <a:xfrm>
            <a:off x="6871923" y="1322616"/>
            <a:ext cx="4498821" cy="4660311"/>
          </a:xfrm>
          <a:prstGeom prst="rect">
            <a:avLst/>
          </a:prstGeom>
        </p:spPr>
      </p:pic>
      <p:pic>
        <p:nvPicPr>
          <p:cNvPr id="5" name="Picture 4" descr="Graphical user interface, application&#10;&#10;Description automatically generated with medium confidence">
            <a:extLst>
              <a:ext uri="{FF2B5EF4-FFF2-40B4-BE49-F238E27FC236}">
                <a16:creationId xmlns:a16="http://schemas.microsoft.com/office/drawing/2014/main" id="{CEEBCB1B-C38F-82B2-AFB0-F426A2D32BA8}"/>
              </a:ext>
            </a:extLst>
          </p:cNvPr>
          <p:cNvPicPr>
            <a:picLocks noChangeAspect="1"/>
          </p:cNvPicPr>
          <p:nvPr/>
        </p:nvPicPr>
        <p:blipFill rotWithShape="1">
          <a:blip r:embed="rId5"/>
          <a:srcRect l="6147" r="9630" b="4"/>
          <a:stretch/>
        </p:blipFill>
        <p:spPr>
          <a:xfrm>
            <a:off x="12173602" y="1346077"/>
            <a:ext cx="4478223" cy="4638984"/>
          </a:xfrm>
          <a:prstGeom prst="rect">
            <a:avLst/>
          </a:prstGeom>
        </p:spPr>
      </p:pic>
    </p:spTree>
    <p:extLst>
      <p:ext uri="{BB962C8B-B14F-4D97-AF65-F5344CB8AC3E}">
        <p14:creationId xmlns:p14="http://schemas.microsoft.com/office/powerpoint/2010/main" val="25848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2"/>
            <a:ext cx="18288000" cy="7805737"/>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7" name="Rectangle 11">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1" y="4087906"/>
            <a:ext cx="15858000" cy="3283881"/>
          </a:xfrm>
          <a:prstGeom prst="rect">
            <a:avLst/>
          </a:prstGeom>
          <a:effectLst/>
        </p:spPr>
        <p:txBody>
          <a:bodyPr vert="horz" lIns="91440" tIns="45720" rIns="91440" bIns="45720" rtlCol="0" anchor="t">
            <a:normAutofit/>
          </a:bodyPr>
          <a:lstStyle/>
          <a:p>
            <a:pPr marL="2494915" algn="ctr" defTabSz="457200"/>
            <a:r>
              <a:rPr lang="en-US" sz="5400" spc="265" dirty="0">
                <a:solidFill>
                  <a:schemeClr val="tx1"/>
                </a:solidFill>
              </a:rPr>
              <a:t>What is Cloud ?</a:t>
            </a:r>
            <a:endParaRPr lang="en-US" sz="5400" spc="270" dirty="0">
              <a:solidFill>
                <a:schemeClr val="tx1"/>
              </a:solidFill>
            </a:endParaRPr>
          </a:p>
        </p:txBody>
      </p:sp>
      <p:sp>
        <p:nvSpPr>
          <p:cNvPr id="18" name="Freeform: Shape 13">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8082576"/>
            <a:ext cx="18288000" cy="2204424"/>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10732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2"/>
            <a:ext cx="18288000" cy="7805737"/>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3" name="Rounded Rectangle 16">
            <a:extLst>
              <a:ext uri="{FF2B5EF4-FFF2-40B4-BE49-F238E27FC236}">
                <a16:creationId xmlns:a16="http://schemas.microsoft.com/office/drawing/2014/main" id="{27C8FC7F-7C7F-491C-9FCA-6BCC885DA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459" y="965196"/>
            <a:ext cx="16391421" cy="5399028"/>
          </a:xfrm>
          <a:prstGeom prst="roundRect">
            <a:avLst>
              <a:gd name="adj" fmla="val 3513"/>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9B70B65-7AC7-4119-A404-399617955B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14748" y="6787643"/>
            <a:ext cx="18304727" cy="3516086"/>
            <a:chOff x="0" y="4525094"/>
            <a:chExt cx="12203151" cy="2344057"/>
          </a:xfrm>
        </p:grpSpPr>
        <p:sp>
          <p:nvSpPr>
            <p:cNvPr id="26" name="Freeform 9">
              <a:extLst>
                <a:ext uri="{FF2B5EF4-FFF2-40B4-BE49-F238E27FC236}">
                  <a16:creationId xmlns:a16="http://schemas.microsoft.com/office/drawing/2014/main" id="{9E640CB9-C074-4CF1-8C84-2FF061892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F830C1C5-9405-4A50-936E-51636AF6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20769181-A18E-4E2F-AD82-752B9A03D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3F26CAD-F01E-3217-41E6-BD6255D5942B}"/>
              </a:ext>
            </a:extLst>
          </p:cNvPr>
          <p:cNvSpPr>
            <a:spLocks noGrp="1"/>
          </p:cNvSpPr>
          <p:nvPr>
            <p:ph type="title"/>
          </p:nvPr>
        </p:nvSpPr>
        <p:spPr>
          <a:xfrm>
            <a:off x="1215001" y="7226299"/>
            <a:ext cx="15858000" cy="1169294"/>
          </a:xfrm>
          <a:effectLst/>
        </p:spPr>
        <p:txBody>
          <a:bodyPr spcFirstLastPara="1" vert="horz" lIns="91440" tIns="45720" rIns="91440" bIns="45720" rtlCol="0" anchor="b" anchorCtr="0">
            <a:normAutofit/>
          </a:bodyPr>
          <a:lstStyle/>
          <a:p>
            <a:pPr defTabSz="457200">
              <a:spcBef>
                <a:spcPct val="0"/>
              </a:spcBef>
            </a:pPr>
            <a:r>
              <a:rPr lang="en-US">
                <a:solidFill>
                  <a:schemeClr val="tx1"/>
                </a:solidFill>
              </a:rPr>
              <a:t>TESTIMONIALS</a:t>
            </a:r>
          </a:p>
        </p:txBody>
      </p:sp>
      <p:pic>
        <p:nvPicPr>
          <p:cNvPr id="7" name="Picture 6" descr="Text, letter&#10;&#10;Description automatically generated">
            <a:extLst>
              <a:ext uri="{FF2B5EF4-FFF2-40B4-BE49-F238E27FC236}">
                <a16:creationId xmlns:a16="http://schemas.microsoft.com/office/drawing/2014/main" id="{19F751A8-D0AA-1C69-526F-973E93D06DE0}"/>
              </a:ext>
            </a:extLst>
          </p:cNvPr>
          <p:cNvPicPr>
            <a:picLocks noChangeAspect="1"/>
          </p:cNvPicPr>
          <p:nvPr/>
        </p:nvPicPr>
        <p:blipFill>
          <a:blip r:embed="rId2"/>
          <a:stretch>
            <a:fillRect/>
          </a:stretch>
        </p:blipFill>
        <p:spPr>
          <a:xfrm>
            <a:off x="1315336" y="2957394"/>
            <a:ext cx="5043132" cy="1412077"/>
          </a:xfrm>
          <a:prstGeom prst="rect">
            <a:avLst/>
          </a:prstGeom>
        </p:spPr>
      </p:pic>
      <p:pic>
        <p:nvPicPr>
          <p:cNvPr id="5" name="Picture 4" descr="Text, letter&#10;&#10;Description automatically generated">
            <a:extLst>
              <a:ext uri="{FF2B5EF4-FFF2-40B4-BE49-F238E27FC236}">
                <a16:creationId xmlns:a16="http://schemas.microsoft.com/office/drawing/2014/main" id="{618F4065-A625-D1F0-9568-9E31BC034E98}"/>
              </a:ext>
            </a:extLst>
          </p:cNvPr>
          <p:cNvPicPr>
            <a:picLocks noChangeAspect="1"/>
          </p:cNvPicPr>
          <p:nvPr/>
        </p:nvPicPr>
        <p:blipFill>
          <a:blip r:embed="rId3"/>
          <a:stretch>
            <a:fillRect/>
          </a:stretch>
        </p:blipFill>
        <p:spPr>
          <a:xfrm>
            <a:off x="6599769" y="2347861"/>
            <a:ext cx="5043130" cy="260982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B1C78821-ADBC-A7B3-7AB3-4DE10DDFC748}"/>
              </a:ext>
            </a:extLst>
          </p:cNvPr>
          <p:cNvPicPr>
            <a:picLocks noChangeAspect="1"/>
          </p:cNvPicPr>
          <p:nvPr/>
        </p:nvPicPr>
        <p:blipFill>
          <a:blip r:embed="rId4"/>
          <a:stretch>
            <a:fillRect/>
          </a:stretch>
        </p:blipFill>
        <p:spPr>
          <a:xfrm>
            <a:off x="11884203" y="2995513"/>
            <a:ext cx="5057022" cy="1340111"/>
          </a:xfrm>
          <a:prstGeom prst="rect">
            <a:avLst/>
          </a:prstGeom>
        </p:spPr>
      </p:pic>
    </p:spTree>
    <p:extLst>
      <p:ext uri="{BB962C8B-B14F-4D97-AF65-F5344CB8AC3E}">
        <p14:creationId xmlns:p14="http://schemas.microsoft.com/office/powerpoint/2010/main" val="2976348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2"/>
            <a:ext cx="18288000" cy="7805737"/>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1" name="Rounded Rectangle 16">
            <a:extLst>
              <a:ext uri="{FF2B5EF4-FFF2-40B4-BE49-F238E27FC236}">
                <a16:creationId xmlns:a16="http://schemas.microsoft.com/office/drawing/2014/main" id="{426744B4-184B-4EE0-82A8-5A4CAEEDD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7797" y="965196"/>
            <a:ext cx="14828745" cy="5399028"/>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17C15A5-89C5-4909-903C-AC859B831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6787643"/>
            <a:ext cx="18304727" cy="3516086"/>
            <a:chOff x="0" y="4525094"/>
            <a:chExt cx="12203151" cy="2344057"/>
          </a:xfrm>
        </p:grpSpPr>
        <p:sp>
          <p:nvSpPr>
            <p:cNvPr id="24" name="Freeform 9">
              <a:extLst>
                <a:ext uri="{FF2B5EF4-FFF2-40B4-BE49-F238E27FC236}">
                  <a16:creationId xmlns:a16="http://schemas.microsoft.com/office/drawing/2014/main" id="{E53B21AE-0514-47EF-A4F8-065F25B6C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DE47429-9BFC-4EE5-81AD-BEB5DEAD8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FA6E8F50-0D2E-4905-AFE7-F872E3CB0F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3F26CAD-F01E-3217-41E6-BD6255D5942B}"/>
              </a:ext>
            </a:extLst>
          </p:cNvPr>
          <p:cNvSpPr>
            <a:spLocks noGrp="1"/>
          </p:cNvSpPr>
          <p:nvPr>
            <p:ph type="title"/>
          </p:nvPr>
        </p:nvSpPr>
        <p:spPr>
          <a:xfrm>
            <a:off x="1215001" y="7226299"/>
            <a:ext cx="15858000" cy="1169294"/>
          </a:xfrm>
        </p:spPr>
        <p:txBody>
          <a:bodyPr spcFirstLastPara="1" vert="horz" lIns="91440" tIns="45720" rIns="91440" bIns="45720" rtlCol="0" anchor="b" anchorCtr="0">
            <a:normAutofit/>
          </a:bodyPr>
          <a:lstStyle/>
          <a:p>
            <a:pPr defTabSz="457200">
              <a:spcBef>
                <a:spcPct val="0"/>
              </a:spcBef>
            </a:pPr>
            <a:r>
              <a:rPr lang="en-US"/>
              <a:t>TESTIMONIALS</a:t>
            </a:r>
          </a:p>
        </p:txBody>
      </p:sp>
      <p:pic>
        <p:nvPicPr>
          <p:cNvPr id="4" name="Picture 3" descr="Graphical user interface, text, application, Teams&#10;&#10;Description automatically generated">
            <a:extLst>
              <a:ext uri="{FF2B5EF4-FFF2-40B4-BE49-F238E27FC236}">
                <a16:creationId xmlns:a16="http://schemas.microsoft.com/office/drawing/2014/main" id="{3CFDF3A4-28FC-8763-11F6-7DCE5B826851}"/>
              </a:ext>
            </a:extLst>
          </p:cNvPr>
          <p:cNvPicPr>
            <a:picLocks noChangeAspect="1"/>
          </p:cNvPicPr>
          <p:nvPr/>
        </p:nvPicPr>
        <p:blipFill>
          <a:blip r:embed="rId2"/>
          <a:stretch>
            <a:fillRect/>
          </a:stretch>
        </p:blipFill>
        <p:spPr>
          <a:xfrm>
            <a:off x="3229724" y="1343941"/>
            <a:ext cx="4650611" cy="4638984"/>
          </a:xfrm>
          <a:prstGeom prst="rect">
            <a:avLst/>
          </a:prstGeom>
        </p:spPr>
      </p:pic>
      <p:pic>
        <p:nvPicPr>
          <p:cNvPr id="3" name="Picture 2" descr="Text, letter&#10;&#10;Description automatically generated">
            <a:extLst>
              <a:ext uri="{FF2B5EF4-FFF2-40B4-BE49-F238E27FC236}">
                <a16:creationId xmlns:a16="http://schemas.microsoft.com/office/drawing/2014/main" id="{DC1DFACF-FB40-8FD7-FB3A-49CEDD2B4D31}"/>
              </a:ext>
            </a:extLst>
          </p:cNvPr>
          <p:cNvPicPr>
            <a:picLocks noChangeAspect="1"/>
          </p:cNvPicPr>
          <p:nvPr/>
        </p:nvPicPr>
        <p:blipFill>
          <a:blip r:embed="rId3"/>
          <a:stretch>
            <a:fillRect/>
          </a:stretch>
        </p:blipFill>
        <p:spPr>
          <a:xfrm>
            <a:off x="9625042" y="1346077"/>
            <a:ext cx="6164764" cy="4638984"/>
          </a:xfrm>
          <a:prstGeom prst="rect">
            <a:avLst/>
          </a:prstGeom>
        </p:spPr>
      </p:pic>
    </p:spTree>
    <p:extLst>
      <p:ext uri="{BB962C8B-B14F-4D97-AF65-F5344CB8AC3E}">
        <p14:creationId xmlns:p14="http://schemas.microsoft.com/office/powerpoint/2010/main" val="2348124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Hands holding each other's wrists and interlinked to form a circle">
            <a:extLst>
              <a:ext uri="{FF2B5EF4-FFF2-40B4-BE49-F238E27FC236}">
                <a16:creationId xmlns:a16="http://schemas.microsoft.com/office/drawing/2014/main" id="{2E4C49C1-55E5-BEE6-2F8A-82C8E58A6CA6}"/>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40" y="20"/>
            <a:ext cx="18287960" cy="10286980"/>
          </a:xfrm>
          <a:prstGeom prst="rect">
            <a:avLst/>
          </a:prstGeom>
        </p:spPr>
      </p:pic>
      <p:sp>
        <p:nvSpPr>
          <p:cNvPr id="2" name="Title 1">
            <a:extLst>
              <a:ext uri="{FF2B5EF4-FFF2-40B4-BE49-F238E27FC236}">
                <a16:creationId xmlns:a16="http://schemas.microsoft.com/office/drawing/2014/main" id="{33F26CAD-F01E-3217-41E6-BD6255D5942B}"/>
              </a:ext>
            </a:extLst>
          </p:cNvPr>
          <p:cNvSpPr>
            <a:spLocks noGrp="1"/>
          </p:cNvSpPr>
          <p:nvPr>
            <p:ph type="title"/>
          </p:nvPr>
        </p:nvSpPr>
        <p:spPr>
          <a:xfrm>
            <a:off x="1215000" y="670782"/>
            <a:ext cx="15857997" cy="1455675"/>
          </a:xfrm>
        </p:spPr>
        <p:txBody>
          <a:bodyPr spcFirstLastPara="1" vert="horz" lIns="91440" tIns="45720" rIns="91440" bIns="45720" rtlCol="0" anchor="b" anchorCtr="0">
            <a:normAutofit/>
          </a:bodyPr>
          <a:lstStyle/>
          <a:p>
            <a:pPr defTabSz="457200">
              <a:spcBef>
                <a:spcPct val="0"/>
              </a:spcBef>
            </a:pPr>
            <a:r>
              <a:rPr lang="en-US" sz="4000"/>
              <a:t>Community Links</a:t>
            </a:r>
          </a:p>
        </p:txBody>
      </p:sp>
      <p:sp>
        <p:nvSpPr>
          <p:cNvPr id="24" name="TextBox 6">
            <a:extLst>
              <a:ext uri="{FF2B5EF4-FFF2-40B4-BE49-F238E27FC236}">
                <a16:creationId xmlns:a16="http://schemas.microsoft.com/office/drawing/2014/main" id="{0DF97733-B948-F72C-1206-AA1FC1D0E866}"/>
              </a:ext>
            </a:extLst>
          </p:cNvPr>
          <p:cNvSpPr txBox="1"/>
          <p:nvPr/>
        </p:nvSpPr>
        <p:spPr>
          <a:xfrm>
            <a:off x="1228068" y="3333430"/>
            <a:ext cx="15831861" cy="5454767"/>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lang="en-US"/>
              <a:t>Docker Pune Slack - </a:t>
            </a:r>
            <a:r>
              <a:rPr lang="en-US">
                <a:hlinkClick r:id="rId3">
                  <a:extLst>
                    <a:ext uri="{A12FA001-AC4F-418D-AE19-62706E023703}">
                      <ahyp:hlinkClr xmlns:ahyp="http://schemas.microsoft.com/office/drawing/2018/hyperlinkcolor" val="tx"/>
                    </a:ext>
                  </a:extLst>
                </a:hlinkClick>
              </a:rPr>
              <a:t>https://lnkd.in/dyV7VDK6</a:t>
            </a:r>
            <a:br>
              <a:rPr lang="en-US"/>
            </a:br>
            <a:r>
              <a:rPr lang="en-US"/>
              <a:t>Docker Pune LinkedIn group - </a:t>
            </a:r>
            <a:r>
              <a:rPr lang="en-US">
                <a:hlinkClick r:id="rId4">
                  <a:extLst>
                    <a:ext uri="{A12FA001-AC4F-418D-AE19-62706E023703}">
                      <ahyp:hlinkClr xmlns:ahyp="http://schemas.microsoft.com/office/drawing/2018/hyperlinkcolor" val="tx"/>
                    </a:ext>
                  </a:extLst>
                </a:hlinkClick>
              </a:rPr>
              <a:t>https://lnkd.in/dDZdJRV7</a:t>
            </a:r>
            <a:endParaRPr lang="en-US"/>
          </a:p>
          <a:p>
            <a:pPr>
              <a:spcBef>
                <a:spcPct val="20000"/>
              </a:spcBef>
              <a:spcAft>
                <a:spcPts val="600"/>
              </a:spcAft>
              <a:buClr>
                <a:schemeClr val="accent1"/>
              </a:buClr>
              <a:buFont typeface="Wingdings 2" charset="2"/>
              <a:buChar char=""/>
            </a:pPr>
            <a:r>
              <a:rPr lang="en-US"/>
              <a:t>Docker Pune meet-up group - </a:t>
            </a:r>
            <a:r>
              <a:rPr lang="en-US">
                <a:hlinkClick r:id="rId5">
                  <a:extLst>
                    <a:ext uri="{A12FA001-AC4F-418D-AE19-62706E023703}">
                      <ahyp:hlinkClr xmlns:ahyp="http://schemas.microsoft.com/office/drawing/2018/hyperlinkcolor" val="tx"/>
                    </a:ext>
                  </a:extLst>
                </a:hlinkClick>
              </a:rPr>
              <a:t>https://lnkd.in/dJhqR8Cj</a:t>
            </a:r>
            <a:br>
              <a:rPr lang="en-US"/>
            </a:br>
            <a:endParaRPr lang="en-US"/>
          </a:p>
          <a:p>
            <a:pPr>
              <a:spcBef>
                <a:spcPct val="20000"/>
              </a:spcBef>
              <a:spcAft>
                <a:spcPts val="600"/>
              </a:spcAft>
              <a:buClr>
                <a:schemeClr val="accent1"/>
              </a:buClr>
              <a:buFont typeface="Wingdings 2" charset="2"/>
              <a:buChar char=""/>
            </a:pPr>
            <a:r>
              <a:rPr lang="en-US"/>
              <a:t>CNCF Pune meetup group - https://community.cncf.io/pune/</a:t>
            </a:r>
          </a:p>
          <a:p>
            <a:pPr>
              <a:spcBef>
                <a:spcPct val="20000"/>
              </a:spcBef>
              <a:spcAft>
                <a:spcPts val="600"/>
              </a:spcAft>
              <a:buClr>
                <a:schemeClr val="accent1"/>
              </a:buClr>
              <a:buFont typeface="Wingdings 2" charset="2"/>
              <a:buChar char=""/>
            </a:pPr>
            <a:r>
              <a:rPr lang="en-US"/>
              <a:t>PEcAN Project Slack - </a:t>
            </a:r>
            <a:r>
              <a:rPr lang="en-US">
                <a:hlinkClick r:id="rId6">
                  <a:extLst>
                    <a:ext uri="{A12FA001-AC4F-418D-AE19-62706E023703}">
                      <ahyp:hlinkClr xmlns:ahyp="http://schemas.microsoft.com/office/drawing/2018/hyperlinkcolor" val="tx"/>
                    </a:ext>
                  </a:extLst>
                </a:hlinkClick>
              </a:rPr>
              <a:t>https://pecanproject.github.io/contact.html</a:t>
            </a:r>
            <a:endParaRPr lang="en-US"/>
          </a:p>
          <a:p>
            <a:pPr>
              <a:spcBef>
                <a:spcPct val="20000"/>
              </a:spcBef>
              <a:spcAft>
                <a:spcPts val="600"/>
              </a:spcAft>
              <a:buClr>
                <a:schemeClr val="accent1"/>
              </a:buClr>
              <a:buFont typeface="Wingdings 2" charset="2"/>
              <a:buChar char=""/>
            </a:pPr>
            <a:r>
              <a:rPr lang="en-US"/>
              <a:t>The Palisadoes Foundation Slack - </a:t>
            </a:r>
            <a:r>
              <a:rPr lang="en-US">
                <a:hlinkClick r:id="rId7">
                  <a:extLst>
                    <a:ext uri="{A12FA001-AC4F-418D-AE19-62706E023703}">
                      <ahyp:hlinkClr xmlns:ahyp="http://schemas.microsoft.com/office/drawing/2018/hyperlinkcolor" val="tx"/>
                    </a:ext>
                  </a:extLst>
                </a:hlinkClick>
              </a:rPr>
              <a:t>https://www.palisadoes.org/slack/</a:t>
            </a:r>
            <a:endParaRPr lang="en-US"/>
          </a:p>
        </p:txBody>
      </p:sp>
    </p:spTree>
    <p:extLst>
      <p:ext uri="{BB962C8B-B14F-4D97-AF65-F5344CB8AC3E}">
        <p14:creationId xmlns:p14="http://schemas.microsoft.com/office/powerpoint/2010/main" val="868284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AECB243-4578-3C7B-D00B-E2C26C1BA117}"/>
              </a:ext>
            </a:extLst>
          </p:cNvPr>
          <p:cNvSpPr/>
          <p:nvPr/>
        </p:nvSpPr>
        <p:spPr>
          <a:xfrm>
            <a:off x="0" y="0"/>
            <a:ext cx="18288000" cy="10287000"/>
          </a:xfrm>
          <a:prstGeom prst="rect">
            <a:avLst/>
          </a:prstGeom>
          <a:solidFill>
            <a:schemeClr val="bg2">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4"/>
          <p:cNvSpPr txBox="1">
            <a:spLocks noGrp="1"/>
          </p:cNvSpPr>
          <p:nvPr>
            <p:ph type="title"/>
          </p:nvPr>
        </p:nvSpPr>
        <p:spPr>
          <a:xfrm>
            <a:off x="-3505200" y="1008155"/>
            <a:ext cx="15857997" cy="1282403"/>
          </a:xfrm>
          <a:prstGeom prst="rect">
            <a:avLst/>
          </a:prstGeom>
        </p:spPr>
        <p:txBody>
          <a:bodyPr vert="horz" wrap="square" lIns="0" tIns="355601" rIns="0" bIns="0" rtlCol="0">
            <a:spAutoFit/>
          </a:bodyPr>
          <a:lstStyle/>
          <a:p>
            <a:pPr marL="4299585">
              <a:lnSpc>
                <a:spcPct val="100000"/>
              </a:lnSpc>
              <a:spcBef>
                <a:spcPts val="100"/>
              </a:spcBef>
            </a:pPr>
            <a:r>
              <a:rPr lang="en-US" spc="720" dirty="0">
                <a:solidFill>
                  <a:schemeClr val="tx1"/>
                </a:solidFill>
              </a:rPr>
              <a:t>Connect with me</a:t>
            </a:r>
            <a:endParaRPr spc="675" dirty="0">
              <a:solidFill>
                <a:schemeClr val="tx1"/>
              </a:solidFill>
            </a:endParaRPr>
          </a:p>
        </p:txBody>
      </p:sp>
      <p:sp>
        <p:nvSpPr>
          <p:cNvPr id="10" name="object 10"/>
          <p:cNvSpPr txBox="1">
            <a:spLocks noGrp="1"/>
          </p:cNvSpPr>
          <p:nvPr>
            <p:ph idx="1"/>
          </p:nvPr>
        </p:nvSpPr>
        <p:spPr>
          <a:xfrm>
            <a:off x="914400" y="2705100"/>
            <a:ext cx="11001343" cy="1998496"/>
          </a:xfrm>
          <a:prstGeom prst="rect">
            <a:avLst/>
          </a:prstGeom>
        </p:spPr>
        <p:txBody>
          <a:bodyPr vert="horz" wrap="square" lIns="0" tIns="375920" rIns="0" bIns="0" rtlCol="0">
            <a:spAutoFit/>
          </a:bodyPr>
          <a:lstStyle/>
          <a:p>
            <a:pPr marL="114300">
              <a:spcAft>
                <a:spcPts val="600"/>
              </a:spcAft>
            </a:pPr>
            <a:r>
              <a:rPr lang="en-US" sz="2800" dirty="0">
                <a:hlinkClick r:id="rId2">
                  <a:extLst>
                    <a:ext uri="{A12FA001-AC4F-418D-AE19-62706E023703}">
                      <ahyp:hlinkClr xmlns:ahyp="http://schemas.microsoft.com/office/drawing/2018/hyperlinkcolor" val="tx"/>
                    </a:ext>
                  </a:extLst>
                </a:hlinkClick>
              </a:rPr>
              <a:t>https://www.linkedin.com/in/sagar-utekar/</a:t>
            </a:r>
          </a:p>
          <a:p>
            <a:pPr marL="114300">
              <a:spcAft>
                <a:spcPts val="600"/>
              </a:spcAft>
            </a:pPr>
            <a:r>
              <a:rPr lang="en-US" sz="2800" dirty="0">
                <a:hlinkClick r:id="rId2">
                  <a:extLst>
                    <a:ext uri="{A12FA001-AC4F-418D-AE19-62706E023703}">
                      <ahyp:hlinkClr xmlns:ahyp="http://schemas.microsoft.com/office/drawing/2018/hyperlinkcolor" val="tx"/>
                    </a:ext>
                  </a:extLst>
                </a:hlinkClick>
              </a:rPr>
              <a:t>https://twitter.com/me_sagar_utekar</a:t>
            </a:r>
            <a:endParaRPr lang="en-US" sz="2800" dirty="0"/>
          </a:p>
          <a:p>
            <a:pPr marL="114300">
              <a:spcAft>
                <a:spcPts val="600"/>
              </a:spcAft>
            </a:pPr>
            <a:r>
              <a:rPr lang="en-US" sz="2800" dirty="0">
                <a:hlinkClick r:id="rId3">
                  <a:extLst>
                    <a:ext uri="{A12FA001-AC4F-418D-AE19-62706E023703}">
                      <ahyp:hlinkClr xmlns:ahyp="http://schemas.microsoft.com/office/drawing/2018/hyperlinkcolor" val="tx"/>
                    </a:ext>
                  </a:extLst>
                </a:hlinkClick>
              </a:rPr>
              <a:t>https://github.com/Sagar2366</a:t>
            </a:r>
            <a:endParaRPr lang="en-US" sz="2800" b="1" dirty="0"/>
          </a:p>
        </p:txBody>
      </p:sp>
    </p:spTree>
    <p:extLst>
      <p:ext uri="{BB962C8B-B14F-4D97-AF65-F5344CB8AC3E}">
        <p14:creationId xmlns:p14="http://schemas.microsoft.com/office/powerpoint/2010/main" val="1700534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wall, indoor&#10;&#10;Description automatically generated">
            <a:extLst>
              <a:ext uri="{FF2B5EF4-FFF2-40B4-BE49-F238E27FC236}">
                <a16:creationId xmlns:a16="http://schemas.microsoft.com/office/drawing/2014/main" id="{A0479875-2B58-1735-D674-17F3356089AB}"/>
              </a:ext>
            </a:extLst>
          </p:cNvPr>
          <p:cNvPicPr>
            <a:picLocks noChangeAspect="1"/>
          </p:cNvPicPr>
          <p:nvPr/>
        </p:nvPicPr>
        <p:blipFill rotWithShape="1">
          <a:blip r:embed="rId2">
            <a:alphaModFix amt="50000"/>
          </a:blip>
          <a:srcRect/>
          <a:stretch/>
        </p:blipFill>
        <p:spPr>
          <a:xfrm>
            <a:off x="40" y="20"/>
            <a:ext cx="18287960" cy="10286980"/>
          </a:xfrm>
          <a:prstGeom prst="rect">
            <a:avLst/>
          </a:prstGeom>
        </p:spPr>
      </p:pic>
      <p:sp>
        <p:nvSpPr>
          <p:cNvPr id="2" name="Title 1">
            <a:extLst>
              <a:ext uri="{FF2B5EF4-FFF2-40B4-BE49-F238E27FC236}">
                <a16:creationId xmlns:a16="http://schemas.microsoft.com/office/drawing/2014/main" id="{41350EFB-03BD-E141-0263-51E982DC7E21}"/>
              </a:ext>
            </a:extLst>
          </p:cNvPr>
          <p:cNvSpPr>
            <a:spLocks noGrp="1"/>
          </p:cNvSpPr>
          <p:nvPr>
            <p:ph type="title"/>
          </p:nvPr>
        </p:nvSpPr>
        <p:spPr>
          <a:xfrm>
            <a:off x="2286000" y="1683543"/>
            <a:ext cx="13716000" cy="4350778"/>
          </a:xfrm>
        </p:spPr>
        <p:txBody>
          <a:bodyPr spcFirstLastPara="1" vert="horz" wrap="square" lIns="182880" tIns="91440" rIns="182880" bIns="91440" rtlCol="0" anchor="b" anchorCtr="0">
            <a:normAutofit/>
          </a:bodyPr>
          <a:lstStyle/>
          <a:p>
            <a:pPr algn="ctr" defTabSz="1828800">
              <a:lnSpc>
                <a:spcPct val="90000"/>
              </a:lnSpc>
              <a:spcBef>
                <a:spcPct val="0"/>
              </a:spcBef>
            </a:pPr>
            <a:r>
              <a:rPr lang="en-US" sz="12000" dirty="0">
                <a:solidFill>
                  <a:srgbClr val="FFFFFF"/>
                </a:solidFill>
              </a:rPr>
              <a:t>Thank You</a:t>
            </a:r>
          </a:p>
        </p:txBody>
      </p:sp>
    </p:spTree>
    <p:extLst>
      <p:ext uri="{BB962C8B-B14F-4D97-AF65-F5344CB8AC3E}">
        <p14:creationId xmlns:p14="http://schemas.microsoft.com/office/powerpoint/2010/main" val="3633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5"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2"/>
            <a:ext cx="18288000" cy="7805737"/>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87" name="Rectangle 86">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descr="Text&#10;&#10;Description automatically generated">
            <a:extLst>
              <a:ext uri="{FF2B5EF4-FFF2-40B4-BE49-F238E27FC236}">
                <a16:creationId xmlns:a16="http://schemas.microsoft.com/office/drawing/2014/main" id="{707D0925-F8CD-4702-C2D0-25D7D97D3849}"/>
              </a:ext>
            </a:extLst>
          </p:cNvPr>
          <p:cNvPicPr>
            <a:picLocks noChangeAspect="1"/>
          </p:cNvPicPr>
          <p:nvPr/>
        </p:nvPicPr>
        <p:blipFill rotWithShape="1">
          <a:blip r:embed="rId2">
            <a:duotone>
              <a:schemeClr val="bg2">
                <a:shade val="45000"/>
                <a:satMod val="135000"/>
              </a:schemeClr>
              <a:prstClr val="white"/>
            </a:duotone>
            <a:alphaModFix amt="40000"/>
            <a:extLst>
              <a:ext uri="{28A0092B-C50C-407E-A947-70E740481C1C}">
                <a14:useLocalDpi xmlns:a14="http://schemas.microsoft.com/office/drawing/2010/main" val="0"/>
              </a:ext>
            </a:extLst>
          </a:blip>
          <a:srcRect t="24259" b="38194"/>
          <a:stretch/>
        </p:blipFill>
        <p:spPr>
          <a:xfrm>
            <a:off x="20" y="25317"/>
            <a:ext cx="18287980" cy="10286990"/>
          </a:xfrm>
          <a:prstGeom prst="rect">
            <a:avLst/>
          </a:prstGeom>
        </p:spPr>
      </p:pic>
      <p:sp>
        <p:nvSpPr>
          <p:cNvPr id="57" name="object 57"/>
          <p:cNvSpPr txBox="1">
            <a:spLocks noGrp="1"/>
          </p:cNvSpPr>
          <p:nvPr>
            <p:ph type="title"/>
          </p:nvPr>
        </p:nvSpPr>
        <p:spPr>
          <a:xfrm>
            <a:off x="1981200" y="4152900"/>
            <a:ext cx="15858000" cy="5598680"/>
          </a:xfrm>
          <a:prstGeom prst="rect">
            <a:avLst/>
          </a:prstGeom>
        </p:spPr>
        <p:txBody>
          <a:bodyPr vert="horz" lIns="91440" tIns="45720" rIns="91440" bIns="45720" rtlCol="0" anchor="b">
            <a:normAutofit/>
          </a:bodyPr>
          <a:lstStyle/>
          <a:p>
            <a:pPr marL="5550535" defTabSz="457200">
              <a:lnSpc>
                <a:spcPct val="90000"/>
              </a:lnSpc>
            </a:pPr>
            <a:br>
              <a:rPr lang="en-US" sz="2600" spc="250" dirty="0"/>
            </a:br>
            <a:br>
              <a:rPr lang="en-US" sz="2600" spc="250" dirty="0"/>
            </a:br>
            <a:r>
              <a:rPr lang="en-US" sz="2600" i="0" dirty="0">
                <a:solidFill>
                  <a:srgbClr val="FFC000"/>
                </a:solidFill>
                <a:effectLst/>
              </a:rPr>
              <a:t>The cloud is not a physical entity, but instead is a vast network of remote servers around the globe which are hooked together and meant to operate as a single ecosystem. </a:t>
            </a:r>
            <a:br>
              <a:rPr lang="en-US" sz="2600" i="0" dirty="0">
                <a:solidFill>
                  <a:srgbClr val="FFC000"/>
                </a:solidFill>
                <a:effectLst/>
              </a:rPr>
            </a:br>
            <a:br>
              <a:rPr lang="en-US" sz="2600" i="0" dirty="0">
                <a:solidFill>
                  <a:srgbClr val="FFC000"/>
                </a:solidFill>
                <a:effectLst/>
              </a:rPr>
            </a:br>
            <a:r>
              <a:rPr lang="en-US" sz="2600" i="0" dirty="0">
                <a:solidFill>
                  <a:srgbClr val="FFC000"/>
                </a:solidFill>
                <a:effectLst/>
              </a:rPr>
              <a:t>These servers are designed to either store and manage data, run applications, or deliver content or a service such as streaming videos, web mail, office productivity software, or social media. </a:t>
            </a:r>
            <a:br>
              <a:rPr lang="en-US" sz="2600" i="0" dirty="0">
                <a:solidFill>
                  <a:srgbClr val="FFC000"/>
                </a:solidFill>
                <a:effectLst/>
              </a:rPr>
            </a:br>
            <a:br>
              <a:rPr lang="en-US" sz="2600" i="0" dirty="0">
                <a:solidFill>
                  <a:srgbClr val="FFC000"/>
                </a:solidFill>
                <a:effectLst/>
              </a:rPr>
            </a:br>
            <a:r>
              <a:rPr lang="en-US" sz="2600" i="0" dirty="0">
                <a:solidFill>
                  <a:srgbClr val="FFC000"/>
                </a:solidFill>
                <a:effectLst/>
              </a:rPr>
              <a:t>Instead of accessing files and data from a local or personal computer, you are accessing them online from any Internet-capable device—the information will be available anywhere you go and anytime you need it.</a:t>
            </a:r>
            <a:endParaRPr lang="en-US" sz="2600" spc="250" dirty="0">
              <a:solidFill>
                <a:srgbClr val="FFC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object 57"/>
          <p:cNvSpPr txBox="1">
            <a:spLocks noGrp="1"/>
          </p:cNvSpPr>
          <p:nvPr>
            <p:ph type="title"/>
          </p:nvPr>
        </p:nvSpPr>
        <p:spPr>
          <a:xfrm>
            <a:off x="1215000" y="670782"/>
            <a:ext cx="15857997" cy="1455675"/>
          </a:xfrm>
          <a:prstGeom prst="rect">
            <a:avLst/>
          </a:prstGeom>
        </p:spPr>
        <p:txBody>
          <a:bodyPr vert="horz" lIns="91440" tIns="45720" rIns="91440" bIns="45720" rtlCol="0" anchor="b">
            <a:normAutofit/>
          </a:bodyPr>
          <a:lstStyle/>
          <a:p>
            <a:pPr marL="5550535" defTabSz="457200"/>
            <a:r>
              <a:rPr lang="en-US" sz="4000" spc="240" dirty="0"/>
              <a:t>What</a:t>
            </a:r>
            <a:r>
              <a:rPr lang="en-US" sz="4000" spc="125" dirty="0"/>
              <a:t> </a:t>
            </a:r>
            <a:r>
              <a:rPr lang="en-US" sz="4000" spc="70" dirty="0"/>
              <a:t>is</a:t>
            </a:r>
            <a:r>
              <a:rPr lang="en-US" sz="4000" spc="125" dirty="0"/>
              <a:t> </a:t>
            </a:r>
            <a:r>
              <a:rPr lang="en-US" sz="4000" spc="250" dirty="0"/>
              <a:t>Cloud Computing ?</a:t>
            </a:r>
            <a:endParaRPr lang="en-US" sz="4000" spc="250"/>
          </a:p>
        </p:txBody>
      </p:sp>
      <p:pic>
        <p:nvPicPr>
          <p:cNvPr id="2" name="9652627d-8735-4f9a-8189-e3100bd5_6750.mp4">
            <a:hlinkClick r:id="" action="ppaction://media"/>
            <a:extLst>
              <a:ext uri="{FF2B5EF4-FFF2-40B4-BE49-F238E27FC236}">
                <a16:creationId xmlns:a16="http://schemas.microsoft.com/office/drawing/2014/main" id="{828060ED-1B4C-FE88-6A45-2471647244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0657" y="5177806"/>
            <a:ext cx="4369593" cy="2457894"/>
          </a:xfrm>
          <a:prstGeom prst="roundRect">
            <a:avLst>
              <a:gd name="adj" fmla="val 3876"/>
            </a:avLst>
          </a:prstGeom>
          <a:ln>
            <a:solidFill>
              <a:schemeClr val="accent1"/>
            </a:solidFill>
          </a:ln>
          <a:effectLst/>
        </p:spPr>
      </p:pic>
      <p:sp>
        <p:nvSpPr>
          <p:cNvPr id="65" name="object 65"/>
          <p:cNvSpPr txBox="1"/>
          <p:nvPr/>
        </p:nvSpPr>
        <p:spPr>
          <a:xfrm>
            <a:off x="6496048" y="3619500"/>
            <a:ext cx="10579100" cy="5448300"/>
          </a:xfrm>
          <a:prstGeom prst="rect">
            <a:avLst/>
          </a:prstGeom>
        </p:spPr>
        <p:txBody>
          <a:bodyPr vert="horz" lIns="91440" tIns="45720" rIns="91440" bIns="45720" rtlCol="0" anchor="ctr">
            <a:normAutofit/>
          </a:bodyPr>
          <a:lstStyle/>
          <a:p>
            <a:pPr marL="12700" algn="just">
              <a:lnSpc>
                <a:spcPct val="90000"/>
              </a:lnSpc>
              <a:spcBef>
                <a:spcPct val="20000"/>
              </a:spcBef>
              <a:spcAft>
                <a:spcPts val="600"/>
              </a:spcAft>
              <a:buClr>
                <a:schemeClr val="accent1"/>
              </a:buClr>
              <a:buFont typeface="Wingdings 2" charset="2"/>
              <a:buChar char=""/>
            </a:pPr>
            <a:r>
              <a:rPr lang="en-US" dirty="0"/>
              <a:t> 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is composed of five essential characteristics, three service models, and four deployment models.</a:t>
            </a:r>
          </a:p>
          <a:p>
            <a:pPr marL="12700" algn="just">
              <a:lnSpc>
                <a:spcPct val="90000"/>
              </a:lnSpc>
              <a:spcBef>
                <a:spcPct val="20000"/>
              </a:spcBef>
              <a:spcAft>
                <a:spcPts val="600"/>
              </a:spcAft>
              <a:buClr>
                <a:schemeClr val="accent1"/>
              </a:buClr>
              <a:buFont typeface="Wingdings 2" charset="2"/>
              <a:buChar char=""/>
            </a:pPr>
            <a:endParaRPr lang="en-US" dirty="0"/>
          </a:p>
          <a:p>
            <a:pPr algn="just">
              <a:lnSpc>
                <a:spcPct val="90000"/>
              </a:lnSpc>
              <a:spcBef>
                <a:spcPct val="20000"/>
              </a:spcBef>
              <a:spcAft>
                <a:spcPts val="600"/>
              </a:spcAft>
              <a:buClr>
                <a:schemeClr val="accent1"/>
              </a:buClr>
              <a:buFont typeface="Wingdings 2" charset="2"/>
              <a:buChar char=""/>
            </a:pPr>
            <a:r>
              <a:rPr lang="en-US" b="0" i="0" dirty="0">
                <a:effectLst/>
              </a:rPr>
              <a:t> Cloud computing is the delivery of computing services over the internet. Computing services include common IT infrastructure such as virtual machines, storage, databases, and networking. </a:t>
            </a:r>
            <a:endParaRPr lang="en-US" dirty="0"/>
          </a:p>
        </p:txBody>
      </p:sp>
    </p:spTree>
    <p:extLst>
      <p:ext uri="{BB962C8B-B14F-4D97-AF65-F5344CB8AC3E}">
        <p14:creationId xmlns:p14="http://schemas.microsoft.com/office/powerpoint/2010/main" val="89569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object 57"/>
          <p:cNvSpPr txBox="1">
            <a:spLocks noGrp="1"/>
          </p:cNvSpPr>
          <p:nvPr>
            <p:ph type="title"/>
          </p:nvPr>
        </p:nvSpPr>
        <p:spPr>
          <a:xfrm>
            <a:off x="1215000" y="670782"/>
            <a:ext cx="15857997" cy="1455675"/>
          </a:xfrm>
          <a:prstGeom prst="rect">
            <a:avLst/>
          </a:prstGeom>
        </p:spPr>
        <p:txBody>
          <a:bodyPr vert="horz" lIns="91440" tIns="45720" rIns="91440" bIns="45720" rtlCol="0" anchor="b">
            <a:normAutofit/>
          </a:bodyPr>
          <a:lstStyle/>
          <a:p>
            <a:pPr marL="5550535" defTabSz="457200"/>
            <a:r>
              <a:rPr lang="en-US" sz="4000" spc="240"/>
              <a:t>What</a:t>
            </a:r>
            <a:r>
              <a:rPr lang="en-US" sz="4000" spc="125"/>
              <a:t> </a:t>
            </a:r>
            <a:r>
              <a:rPr lang="en-US" sz="4000" spc="70"/>
              <a:t>is</a:t>
            </a:r>
            <a:r>
              <a:rPr lang="en-US" sz="4000" spc="125"/>
              <a:t> </a:t>
            </a:r>
            <a:r>
              <a:rPr lang="en-US" sz="4000" spc="250"/>
              <a:t>Cloud Computing ?</a:t>
            </a:r>
          </a:p>
        </p:txBody>
      </p:sp>
      <p:sp>
        <p:nvSpPr>
          <p:cNvPr id="65" name="object 65"/>
          <p:cNvSpPr txBox="1"/>
          <p:nvPr/>
        </p:nvSpPr>
        <p:spPr>
          <a:xfrm>
            <a:off x="1228069" y="3619500"/>
            <a:ext cx="10798830" cy="5448300"/>
          </a:xfrm>
          <a:prstGeom prst="rect">
            <a:avLst/>
          </a:prstGeom>
        </p:spPr>
        <p:txBody>
          <a:bodyPr vert="horz" lIns="91440" tIns="45720" rIns="91440" bIns="45720" rtlCol="0" anchor="ctr">
            <a:normAutofit/>
          </a:bodyPr>
          <a:lstStyle/>
          <a:p>
            <a:pPr marL="12700">
              <a:spcBef>
                <a:spcPct val="20000"/>
              </a:spcBef>
              <a:spcAft>
                <a:spcPts val="600"/>
              </a:spcAft>
              <a:buClr>
                <a:schemeClr val="accent1"/>
              </a:buClr>
              <a:buFont typeface="Wingdings 2" charset="2"/>
              <a:buChar char=""/>
            </a:pPr>
            <a:r>
              <a:rPr lang="en-US" dirty="0"/>
              <a:t> 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is composed of five essential characteristics, three service models, and four deployment models.</a:t>
            </a:r>
          </a:p>
          <a:p>
            <a:pPr marL="12700">
              <a:spcBef>
                <a:spcPct val="20000"/>
              </a:spcBef>
              <a:spcAft>
                <a:spcPts val="600"/>
              </a:spcAft>
              <a:buClr>
                <a:schemeClr val="accent1"/>
              </a:buClr>
              <a:buFont typeface="Wingdings 2" charset="2"/>
              <a:buChar char=""/>
            </a:pPr>
            <a:endParaRPr lang="en-US" dirty="0"/>
          </a:p>
          <a:p>
            <a:pPr>
              <a:spcBef>
                <a:spcPct val="20000"/>
              </a:spcBef>
              <a:spcAft>
                <a:spcPts val="600"/>
              </a:spcAft>
              <a:buClr>
                <a:schemeClr val="accent1"/>
              </a:buClr>
              <a:buFont typeface="Wingdings 2" charset="2"/>
              <a:buChar char=""/>
            </a:pPr>
            <a:r>
              <a:rPr lang="en-US" b="0" i="0" dirty="0">
                <a:effectLst/>
              </a:rPr>
              <a:t> Cloud computing is the delivery of computing services over the internet. Computing services include common IT infrastructure such as virtual machines, storage, databases, and networking. </a:t>
            </a:r>
          </a:p>
        </p:txBody>
      </p:sp>
      <p:pic>
        <p:nvPicPr>
          <p:cNvPr id="4" name="Picture 3" descr="Engineering drawing&#10;&#10;Description automatically generated with medium confidence">
            <a:extLst>
              <a:ext uri="{FF2B5EF4-FFF2-40B4-BE49-F238E27FC236}">
                <a16:creationId xmlns:a16="http://schemas.microsoft.com/office/drawing/2014/main" id="{C7FC0E5F-71D3-D57E-A01C-EBB977EA6AA8}"/>
              </a:ext>
            </a:extLst>
          </p:cNvPr>
          <p:cNvPicPr>
            <a:picLocks noChangeAspect="1"/>
          </p:cNvPicPr>
          <p:nvPr/>
        </p:nvPicPr>
        <p:blipFill rotWithShape="1">
          <a:blip r:embed="rId2">
            <a:extLst>
              <a:ext uri="{28A0092B-C50C-407E-A947-70E740481C1C}">
                <a14:useLocalDpi xmlns:a14="http://schemas.microsoft.com/office/drawing/2010/main" val="0"/>
              </a:ext>
            </a:extLst>
          </a:blip>
          <a:srcRect l="3170" r="16143" b="-1"/>
          <a:stretch/>
        </p:blipFill>
        <p:spPr>
          <a:xfrm>
            <a:off x="12699207" y="3619500"/>
            <a:ext cx="4373790" cy="544254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737265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62"/>
            <a:ext cx="18288000" cy="7805737"/>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209699A8-9F52-4C34-9606-370C555BC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447798" y="1861170"/>
            <a:ext cx="9130286" cy="6564660"/>
          </a:xfrm>
          <a:prstGeom prst="rect">
            <a:avLst/>
          </a:prstGeom>
          <a:effectLst/>
        </p:spPr>
        <p:txBody>
          <a:bodyPr vert="horz" lIns="91440" tIns="45720" rIns="91440" bIns="45720" rtlCol="0" anchor="ctr">
            <a:normAutofit/>
          </a:bodyPr>
          <a:lstStyle/>
          <a:p>
            <a:pPr marL="2494915" algn="r" defTabSz="457200"/>
            <a:r>
              <a:rPr lang="en-US" sz="6100" spc="265" dirty="0">
                <a:solidFill>
                  <a:schemeClr val="tx1"/>
                </a:solidFill>
              </a:rPr>
              <a:t>Essential Characteristics</a:t>
            </a:r>
            <a:endParaRPr lang="en-US" sz="6100" spc="270" dirty="0">
              <a:solidFill>
                <a:schemeClr val="tx1"/>
              </a:solidFill>
            </a:endParaRPr>
          </a:p>
        </p:txBody>
      </p:sp>
      <p:cxnSp>
        <p:nvCxnSpPr>
          <p:cNvPr id="14" name="Straight Connector 13">
            <a:extLst>
              <a:ext uri="{FF2B5EF4-FFF2-40B4-BE49-F238E27FC236}">
                <a16:creationId xmlns:a16="http://schemas.microsoft.com/office/drawing/2014/main" id="{90CF8BA8-E7AA-4F97-9E4C-CD11742FA0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01984" y="2545165"/>
            <a:ext cx="0" cy="5196671"/>
          </a:xfrm>
          <a:prstGeom prst="line">
            <a:avLst/>
          </a:prstGeom>
          <a:ln w="222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0" y="670782"/>
            <a:ext cx="15857997" cy="1455675"/>
          </a:xfrm>
          <a:prstGeom prst="rect">
            <a:avLst/>
          </a:prstGeom>
          <a:effectLst/>
        </p:spPr>
        <p:txBody>
          <a:bodyPr vert="horz" lIns="91440" tIns="45720" rIns="91440" bIns="45720" rtlCol="0" anchor="ctr">
            <a:normAutofit/>
          </a:bodyPr>
          <a:lstStyle/>
          <a:p>
            <a:pPr marL="2494915" algn="ctr" defTabSz="457200"/>
            <a:r>
              <a:rPr lang="en-US" sz="4800" spc="265" dirty="0">
                <a:solidFill>
                  <a:schemeClr val="tx1"/>
                </a:solidFill>
              </a:rPr>
              <a:t>On-demand self service</a:t>
            </a:r>
            <a:endParaRPr lang="en-US" sz="4800" spc="270" dirty="0">
              <a:solidFill>
                <a:schemeClr val="tx1"/>
              </a:solidFill>
            </a:endParaRPr>
          </a:p>
        </p:txBody>
      </p:sp>
      <p:sp>
        <p:nvSpPr>
          <p:cNvPr id="25" name="Freeform: Shape 24">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a:bodyPr>
          <a:lstStyle/>
          <a:p>
            <a:pPr marL="12700">
              <a:spcBef>
                <a:spcPct val="20000"/>
              </a:spcBef>
              <a:spcAft>
                <a:spcPts val="600"/>
              </a:spcAft>
              <a:buClr>
                <a:schemeClr val="accent1"/>
              </a:buClr>
            </a:pPr>
            <a:r>
              <a:rPr lang="en-US" sz="3200" dirty="0"/>
              <a:t>A consumer can unilaterally provision computing capabilities, such as server time and network storage, as needed automatically without requiring human interaction with each service provider</a:t>
            </a:r>
          </a:p>
        </p:txBody>
      </p:sp>
    </p:spTree>
    <p:extLst>
      <p:ext uri="{BB962C8B-B14F-4D97-AF65-F5344CB8AC3E}">
        <p14:creationId xmlns:p14="http://schemas.microsoft.com/office/powerpoint/2010/main" val="183244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1215000" y="670782"/>
            <a:ext cx="15857997" cy="1455675"/>
          </a:xfrm>
          <a:prstGeom prst="rect">
            <a:avLst/>
          </a:prstGeom>
          <a:effectLst/>
        </p:spPr>
        <p:txBody>
          <a:bodyPr vert="horz" lIns="91440" tIns="45720" rIns="91440" bIns="45720" rtlCol="0" anchor="ctr">
            <a:normAutofit/>
          </a:bodyPr>
          <a:lstStyle/>
          <a:p>
            <a:pPr marL="2494915" algn="ctr" defTabSz="457200"/>
            <a:r>
              <a:rPr lang="en-US" sz="4200" spc="265" dirty="0">
                <a:solidFill>
                  <a:schemeClr val="tx1"/>
                </a:solidFill>
              </a:rPr>
              <a:t>Broad network address</a:t>
            </a:r>
            <a:endParaRPr lang="en-US" sz="4200" spc="270" dirty="0">
              <a:solidFill>
                <a:schemeClr val="tx1"/>
              </a:solidFill>
            </a:endParaRPr>
          </a:p>
        </p:txBody>
      </p:sp>
      <p:sp>
        <p:nvSpPr>
          <p:cNvPr id="16" name="Freeform: Shape 15">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39" y="2364612"/>
            <a:ext cx="16376721" cy="6957187"/>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bject 9"/>
          <p:cNvSpPr txBox="1"/>
          <p:nvPr/>
        </p:nvSpPr>
        <p:spPr>
          <a:xfrm>
            <a:off x="1673598" y="3333430"/>
            <a:ext cx="14950429" cy="5454767"/>
          </a:xfrm>
          <a:prstGeom prst="rect">
            <a:avLst/>
          </a:prstGeom>
          <a:effectLst/>
        </p:spPr>
        <p:txBody>
          <a:bodyPr vert="horz" lIns="91440" tIns="45720" rIns="91440" bIns="45720" rtlCol="0" anchor="ctr">
            <a:normAutofit/>
          </a:bodyPr>
          <a:lstStyle/>
          <a:p>
            <a:pPr marL="12700">
              <a:spcBef>
                <a:spcPct val="20000"/>
              </a:spcBef>
              <a:spcAft>
                <a:spcPts val="600"/>
              </a:spcAft>
              <a:buClr>
                <a:schemeClr val="accent1"/>
              </a:buClr>
            </a:pPr>
            <a:r>
              <a:rPr lang="en-US" sz="3200" dirty="0"/>
              <a:t>Capabilities are available over the network and accessed through standard mechanisms that promote use by heterogeneous thin or thick client platforms (e.g., mobile phones, tablets, laptops, and workstations).</a:t>
            </a:r>
          </a:p>
        </p:txBody>
      </p:sp>
    </p:spTree>
    <p:extLst>
      <p:ext uri="{BB962C8B-B14F-4D97-AF65-F5344CB8AC3E}">
        <p14:creationId xmlns:p14="http://schemas.microsoft.com/office/powerpoint/2010/main" val="13387207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{B967F207-C2D5-AB48-9625-EAE993E52326}tf10001121</Template>
  <TotalTime>428</TotalTime>
  <Words>1435</Words>
  <Application>Microsoft Macintosh PowerPoint</Application>
  <PresentationFormat>Custom</PresentationFormat>
  <Paragraphs>118</Paragraphs>
  <Slides>34</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Century Gothic</vt:lpstr>
      <vt:lpstr>Segoe UI</vt:lpstr>
      <vt:lpstr>Wingdings 2</vt:lpstr>
      <vt:lpstr>Quotable</vt:lpstr>
      <vt:lpstr>Cloud Computing 101</vt:lpstr>
      <vt:lpstr>About me</vt:lpstr>
      <vt:lpstr>What is Cloud ?</vt:lpstr>
      <vt:lpstr>  The cloud is not a physical entity, but instead is a vast network of remote servers around the globe which are hooked together and meant to operate as a single ecosystem.   These servers are designed to either store and manage data, run applications, or deliver content or a service such as streaming videos, web mail, office productivity software, or social media.   Instead of accessing files and data from a local or personal computer, you are accessing them online from any Internet-capable device—the information will be available anywhere you go and anytime you need it.</vt:lpstr>
      <vt:lpstr>What is Cloud Computing ?</vt:lpstr>
      <vt:lpstr>What is Cloud Computing ?</vt:lpstr>
      <vt:lpstr>Essential Characteristics</vt:lpstr>
      <vt:lpstr>On-demand self service</vt:lpstr>
      <vt:lpstr>Broad network address</vt:lpstr>
      <vt:lpstr>Resource Pooling</vt:lpstr>
      <vt:lpstr>Rapid Elasticity</vt:lpstr>
      <vt:lpstr>Measured service</vt:lpstr>
      <vt:lpstr>Cloud Models</vt:lpstr>
      <vt:lpstr>Private Cloud</vt:lpstr>
      <vt:lpstr>Public Cloud</vt:lpstr>
      <vt:lpstr>Hybrid Cloud</vt:lpstr>
      <vt:lpstr>Multi Cloud</vt:lpstr>
      <vt:lpstr>Key differences</vt:lpstr>
      <vt:lpstr>Service Models</vt:lpstr>
      <vt:lpstr>PowerPoint Presentation</vt:lpstr>
      <vt:lpstr>IaaS</vt:lpstr>
      <vt:lpstr>PaaS</vt:lpstr>
      <vt:lpstr>SaaS</vt:lpstr>
      <vt:lpstr>Resources</vt:lpstr>
      <vt:lpstr>My Journey</vt:lpstr>
      <vt:lpstr>PowerPoint Presentation</vt:lpstr>
      <vt:lpstr>PowerPoint Presentation</vt:lpstr>
      <vt:lpstr>PowerPoint Presentation</vt:lpstr>
      <vt:lpstr>Balancing between interest and office work </vt:lpstr>
      <vt:lpstr>TESTIMONIALS</vt:lpstr>
      <vt:lpstr>TESTIMONIALS</vt:lpstr>
      <vt:lpstr>Community Links</vt:lpstr>
      <vt:lpstr>Connect with 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Docker Handout</dc:title>
  <dc:creator>Nana Janashia</dc:creator>
  <cp:keywords>DAE4gtA68Jg,BADXB0eBoxM</cp:keywords>
  <cp:lastModifiedBy>Sagar Utekar</cp:lastModifiedBy>
  <cp:revision>110</cp:revision>
  <dcterms:created xsi:type="dcterms:W3CDTF">2023-02-04T19:19:07Z</dcterms:created>
  <dcterms:modified xsi:type="dcterms:W3CDTF">2023-04-18T17:48:05Z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2022-08-26T00:00:00Z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2022-08-26T00:00:00Z</vt:filetime>
  </property>
</Properties>
</file>